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5" r:id="rId6"/>
    <p:sldId id="266" r:id="rId7"/>
    <p:sldId id="267" r:id="rId8"/>
    <p:sldId id="268" r:id="rId9"/>
    <p:sldId id="261" r:id="rId10"/>
    <p:sldId id="276" r:id="rId11"/>
    <p:sldId id="280" r:id="rId12"/>
    <p:sldId id="281" r:id="rId13"/>
    <p:sldId id="279" r:id="rId14"/>
    <p:sldId id="275" r:id="rId15"/>
    <p:sldId id="282" r:id="rId16"/>
    <p:sldId id="270" r:id="rId17"/>
    <p:sldId id="274" r:id="rId18"/>
    <p:sldId id="263" r:id="rId19"/>
    <p:sldId id="272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7D1"/>
    <a:srgbClr val="183E63"/>
    <a:srgbClr val="3498DB"/>
    <a:srgbClr val="E74C3C"/>
    <a:srgbClr val="1ABC9C"/>
    <a:srgbClr val="A8C31E"/>
    <a:srgbClr val="ED7D31"/>
    <a:srgbClr val="262626"/>
    <a:srgbClr val="000000"/>
    <a:srgbClr val="EEF8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6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2200-AD27-43BB-880E-93AA06614B26}" type="datetimeFigureOut">
              <a:rPr lang="ko-KR" altLang="en-US" smtClean="0"/>
              <a:t>2021-04-04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1DE8-9AE6-4C80-A8E4-26AAF7347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034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2200-AD27-43BB-880E-93AA06614B26}" type="datetimeFigureOut">
              <a:rPr lang="ko-KR" altLang="en-US" smtClean="0"/>
              <a:t>2021-04-04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1DE8-9AE6-4C80-A8E4-26AAF7347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708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2200-AD27-43BB-880E-93AA06614B26}" type="datetimeFigureOut">
              <a:rPr lang="ko-KR" altLang="en-US" smtClean="0"/>
              <a:t>2021-04-04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1DE8-9AE6-4C80-A8E4-26AAF7347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108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2200-AD27-43BB-880E-93AA06614B26}" type="datetimeFigureOut">
              <a:rPr lang="ko-KR" altLang="en-US" smtClean="0"/>
              <a:t>2021-04-04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1DE8-9AE6-4C80-A8E4-26AAF7347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529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2200-AD27-43BB-880E-93AA06614B26}" type="datetimeFigureOut">
              <a:rPr lang="ko-KR" altLang="en-US" smtClean="0"/>
              <a:t>2021-04-04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1DE8-9AE6-4C80-A8E4-26AAF7347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920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2200-AD27-43BB-880E-93AA06614B26}" type="datetimeFigureOut">
              <a:rPr lang="ko-KR" altLang="en-US" smtClean="0"/>
              <a:t>2021-04-04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1DE8-9AE6-4C80-A8E4-26AAF7347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372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2200-AD27-43BB-880E-93AA06614B26}" type="datetimeFigureOut">
              <a:rPr lang="ko-KR" altLang="en-US" smtClean="0"/>
              <a:t>2021-04-04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1DE8-9AE6-4C80-A8E4-26AAF7347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694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2200-AD27-43BB-880E-93AA06614B26}" type="datetimeFigureOut">
              <a:rPr lang="ko-KR" altLang="en-US" smtClean="0"/>
              <a:t>2021-04-04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1DE8-9AE6-4C80-A8E4-26AAF7347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637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2200-AD27-43BB-880E-93AA06614B26}" type="datetimeFigureOut">
              <a:rPr lang="ko-KR" altLang="en-US" smtClean="0"/>
              <a:t>2021-04-04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1DE8-9AE6-4C80-A8E4-26AAF7347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694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2200-AD27-43BB-880E-93AA06614B26}" type="datetimeFigureOut">
              <a:rPr lang="ko-KR" altLang="en-US" smtClean="0"/>
              <a:t>2021-04-04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1DE8-9AE6-4C80-A8E4-26AAF7347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37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2200-AD27-43BB-880E-93AA06614B26}" type="datetimeFigureOut">
              <a:rPr lang="ko-KR" altLang="en-US" smtClean="0"/>
              <a:t>2021-04-04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1DE8-9AE6-4C80-A8E4-26AAF7347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760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A2200-AD27-43BB-880E-93AA06614B26}" type="datetimeFigureOut">
              <a:rPr lang="ko-KR" altLang="en-US" smtClean="0"/>
              <a:t>2021-04-04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A1DE8-9AE6-4C80-A8E4-26AAF7347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971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61924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5068443" y="-566057"/>
            <a:ext cx="6053401" cy="9192293"/>
            <a:chOff x="7898729" y="849651"/>
            <a:chExt cx="6053401" cy="9192293"/>
          </a:xfrm>
        </p:grpSpPr>
        <p:grpSp>
          <p:nvGrpSpPr>
            <p:cNvPr id="19" name="그룹 18"/>
            <p:cNvGrpSpPr/>
            <p:nvPr/>
          </p:nvGrpSpPr>
          <p:grpSpPr>
            <a:xfrm>
              <a:off x="8213215" y="849651"/>
              <a:ext cx="5738915" cy="9192293"/>
              <a:chOff x="10677015" y="2957851"/>
              <a:chExt cx="5738915" cy="9192293"/>
            </a:xfrm>
          </p:grpSpPr>
          <p:grpSp>
            <p:nvGrpSpPr>
              <p:cNvPr id="18" name="그룹 17"/>
              <p:cNvGrpSpPr/>
              <p:nvPr/>
            </p:nvGrpSpPr>
            <p:grpSpPr>
              <a:xfrm>
                <a:off x="10677015" y="2957851"/>
                <a:ext cx="5391633" cy="9192293"/>
                <a:chOff x="5419215" y="-579063"/>
                <a:chExt cx="5391633" cy="9192293"/>
              </a:xfrm>
            </p:grpSpPr>
            <p:sp>
              <p:nvSpPr>
                <p:cNvPr id="15" name="직사각형 14"/>
                <p:cNvSpPr/>
                <p:nvPr/>
              </p:nvSpPr>
              <p:spPr>
                <a:xfrm rot="1680000">
                  <a:off x="5419215" y="-579062"/>
                  <a:ext cx="5156274" cy="91922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직사각형 16"/>
                <p:cNvSpPr/>
                <p:nvPr/>
              </p:nvSpPr>
              <p:spPr>
                <a:xfrm rot="1680000">
                  <a:off x="5654574" y="-579063"/>
                  <a:ext cx="5156274" cy="9192292"/>
                </a:xfrm>
                <a:prstGeom prst="rect">
                  <a:avLst/>
                </a:prstGeom>
                <a:solidFill>
                  <a:srgbClr val="00A7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" name="그룹 7"/>
                <p:cNvGrpSpPr/>
                <p:nvPr/>
              </p:nvGrpSpPr>
              <p:grpSpPr>
                <a:xfrm rot="1680000">
                  <a:off x="5805868" y="-347979"/>
                  <a:ext cx="4568062" cy="8013700"/>
                  <a:chOff x="5630038" y="-843280"/>
                  <a:chExt cx="4568062" cy="8013700"/>
                </a:xfrm>
              </p:grpSpPr>
              <p:sp>
                <p:nvSpPr>
                  <p:cNvPr id="6" name="직사각형 5"/>
                  <p:cNvSpPr/>
                  <p:nvPr/>
                </p:nvSpPr>
                <p:spPr>
                  <a:xfrm>
                    <a:off x="5630038" y="-843280"/>
                    <a:ext cx="4568062" cy="8013700"/>
                  </a:xfrm>
                  <a:prstGeom prst="rect">
                    <a:avLst/>
                  </a:prstGeom>
                  <a:solidFill>
                    <a:srgbClr val="41BE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" name="이등변 삼각형 6"/>
                  <p:cNvSpPr/>
                  <p:nvPr/>
                </p:nvSpPr>
                <p:spPr>
                  <a:xfrm>
                    <a:off x="5630038" y="-520700"/>
                    <a:ext cx="4481702" cy="3136900"/>
                  </a:xfrm>
                  <a:prstGeom prst="triangle">
                    <a:avLst>
                      <a:gd name="adj" fmla="val 0"/>
                    </a:avLst>
                  </a:prstGeom>
                  <a:solidFill>
                    <a:srgbClr val="81D3E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" name="직사각형 9"/>
                  <p:cNvSpPr/>
                  <p:nvPr/>
                </p:nvSpPr>
                <p:spPr>
                  <a:xfrm>
                    <a:off x="5630038" y="2654300"/>
                    <a:ext cx="4481702" cy="4516120"/>
                  </a:xfrm>
                  <a:prstGeom prst="rect">
                    <a:avLst/>
                  </a:prstGeom>
                  <a:solidFill>
                    <a:srgbClr val="81D3E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16" name="직사각형 15"/>
              <p:cNvSpPr/>
              <p:nvPr/>
            </p:nvSpPr>
            <p:spPr>
              <a:xfrm rot="1680000">
                <a:off x="11885049" y="5168402"/>
                <a:ext cx="4530881" cy="18415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4000" b="1" spc="-300" smtClean="0">
                    <a:solidFill>
                      <a:srgbClr val="183E63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종합설계 프로젝트</a:t>
                </a:r>
                <a:r>
                  <a:rPr lang="en-US" altLang="ko-KR" sz="4000" b="1" spc="-300" smtClean="0">
                    <a:solidFill>
                      <a:srgbClr val="183E63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2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sz="4000" b="1" spc="-300" smtClean="0">
                    <a:solidFill>
                      <a:srgbClr val="183E63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전자수첩 </a:t>
                </a:r>
                <a:r>
                  <a:rPr lang="ko-KR" altLang="en-US" sz="4000" b="1" spc="-300">
                    <a:solidFill>
                      <a:srgbClr val="183E63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앱 </a:t>
                </a:r>
                <a:r>
                  <a:rPr lang="ko-KR" altLang="en-US" sz="4000" b="1" spc="-300" smtClean="0">
                    <a:solidFill>
                      <a:srgbClr val="183E63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개발</a:t>
                </a:r>
                <a:endParaRPr lang="ko-KR" altLang="en-US" sz="4000" b="1" spc="-300">
                  <a:solidFill>
                    <a:srgbClr val="183E63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 rot="1680000">
              <a:off x="7898729" y="5270696"/>
              <a:ext cx="4247551" cy="314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smtClean="0">
                  <a:solidFill>
                    <a:srgbClr val="183E63"/>
                  </a:solidFill>
                </a:rPr>
                <a:t>8</a:t>
              </a:r>
              <a:r>
                <a:rPr lang="ko-KR" altLang="en-US" sz="3200" b="1" smtClean="0">
                  <a:solidFill>
                    <a:srgbClr val="183E63"/>
                  </a:solidFill>
                </a:rPr>
                <a:t>팀 </a:t>
              </a:r>
              <a:r>
                <a:rPr lang="en-US" altLang="ko-KR" sz="3200" b="1" smtClean="0">
                  <a:solidFill>
                    <a:srgbClr val="183E63"/>
                  </a:solidFill>
                </a:rPr>
                <a:t>,</a:t>
              </a:r>
            </a:p>
            <a:p>
              <a:pPr algn="ctr"/>
              <a:endParaRPr lang="en-US" altLang="ko-KR" sz="3200" b="1" smtClean="0">
                <a:solidFill>
                  <a:srgbClr val="183E63"/>
                </a:solidFill>
              </a:endParaRPr>
            </a:p>
            <a:p>
              <a:endParaRPr lang="en-US" altLang="ko-KR"/>
            </a:p>
            <a:p>
              <a:r>
                <a:rPr lang="ko-KR" altLang="en-US" sz="1600" spc="-150" smtClean="0">
                  <a:solidFill>
                    <a:srgbClr val="6795A0"/>
                  </a:solidFill>
                </a:rPr>
                <a:t>팀원 </a:t>
              </a:r>
              <a:r>
                <a:rPr lang="en-US" altLang="ko-KR" sz="1600" spc="-150" smtClean="0">
                  <a:solidFill>
                    <a:srgbClr val="6795A0"/>
                  </a:solidFill>
                </a:rPr>
                <a:t>:</a:t>
              </a:r>
              <a:r>
                <a:rPr lang="ko-KR" altLang="en-US" sz="1600" spc="-150" smtClean="0">
                  <a:solidFill>
                    <a:srgbClr val="6795A0"/>
                  </a:solidFill>
                </a:rPr>
                <a:t> 이도희</a:t>
              </a:r>
              <a:r>
                <a:rPr lang="en-US" altLang="ko-KR" sz="1600" spc="-150" smtClean="0">
                  <a:solidFill>
                    <a:srgbClr val="6795A0"/>
                  </a:solidFill>
                </a:rPr>
                <a:t>, </a:t>
              </a:r>
              <a:r>
                <a:rPr lang="ko-KR" altLang="en-US" sz="1600" spc="-150" smtClean="0">
                  <a:solidFill>
                    <a:srgbClr val="6795A0"/>
                  </a:solidFill>
                </a:rPr>
                <a:t>오명성</a:t>
              </a:r>
              <a:r>
                <a:rPr lang="en-US" altLang="ko-KR" sz="1600" spc="-150" smtClean="0">
                  <a:solidFill>
                    <a:srgbClr val="6795A0"/>
                  </a:solidFill>
                </a:rPr>
                <a:t>, </a:t>
              </a:r>
              <a:r>
                <a:rPr lang="ko-KR" altLang="en-US" sz="1600" spc="-150" smtClean="0">
                  <a:solidFill>
                    <a:srgbClr val="6795A0"/>
                  </a:solidFill>
                </a:rPr>
                <a:t>최유진</a:t>
              </a:r>
              <a:r>
                <a:rPr lang="en-US" altLang="ko-KR" sz="1600" spc="-150" smtClean="0">
                  <a:solidFill>
                    <a:srgbClr val="6795A0"/>
                  </a:solidFill>
                </a:rPr>
                <a:t>, </a:t>
              </a:r>
              <a:r>
                <a:rPr lang="ko-KR" altLang="en-US" sz="1600" spc="-150" smtClean="0">
                  <a:solidFill>
                    <a:srgbClr val="6795A0"/>
                  </a:solidFill>
                </a:rPr>
                <a:t>김보찬</a:t>
              </a:r>
              <a:r>
                <a:rPr lang="en-US" altLang="ko-KR" sz="1600" spc="-150" smtClean="0">
                  <a:solidFill>
                    <a:srgbClr val="6795A0"/>
                  </a:solidFill>
                </a:rPr>
                <a:t>, </a:t>
              </a:r>
              <a:r>
                <a:rPr lang="ko-KR" altLang="en-US" sz="1600" spc="-150" smtClean="0">
                  <a:solidFill>
                    <a:srgbClr val="6795A0"/>
                  </a:solidFill>
                </a:rPr>
                <a:t>천즈지엔</a:t>
              </a:r>
              <a:endParaRPr lang="en-US" altLang="ko-KR" sz="1600" spc="-150">
                <a:solidFill>
                  <a:srgbClr val="6795A0"/>
                </a:solidFill>
              </a:endParaRPr>
            </a:p>
            <a:p>
              <a:r>
                <a:rPr lang="ko-KR" altLang="en-US" sz="1600" spc="-150" smtClean="0">
                  <a:solidFill>
                    <a:srgbClr val="6795A0"/>
                  </a:solidFill>
                </a:rPr>
                <a:t>발표날짜 </a:t>
              </a:r>
              <a:r>
                <a:rPr lang="en-US" altLang="ko-KR" sz="1600" spc="-150" smtClean="0">
                  <a:solidFill>
                    <a:srgbClr val="6795A0"/>
                  </a:solidFill>
                </a:rPr>
                <a:t>: </a:t>
              </a:r>
              <a:r>
                <a:rPr lang="en-US" altLang="ko-KR" sz="1600" spc="-150" smtClean="0">
                  <a:solidFill>
                    <a:srgbClr val="6795A0"/>
                  </a:solidFill>
                </a:rPr>
                <a:t>21-04-05</a:t>
              </a:r>
              <a:r>
                <a:rPr lang="en-US" altLang="ko-KR" spc="-150" smtClean="0">
                  <a:solidFill>
                    <a:srgbClr val="6795A0"/>
                  </a:solidFill>
                </a:rPr>
                <a:t> </a:t>
              </a:r>
              <a:r>
                <a:rPr lang="ko-KR" altLang="en-US" spc="-150" smtClean="0">
                  <a:solidFill>
                    <a:srgbClr val="6795A0"/>
                  </a:solidFill>
                </a:rPr>
                <a:t> </a:t>
              </a:r>
              <a:endParaRPr lang="ko-KR" altLang="en-US" spc="-150">
                <a:solidFill>
                  <a:srgbClr val="6795A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644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_x216493760" descr="EMB00005be0377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116" y="190462"/>
            <a:ext cx="5299671" cy="622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 rot="900000">
            <a:off x="-432556" y="-1789473"/>
            <a:ext cx="2429436" cy="9178491"/>
          </a:xfrm>
          <a:prstGeom prst="rect">
            <a:avLst/>
          </a:prstGeom>
          <a:solidFill>
            <a:srgbClr val="00A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 rot="900000">
            <a:off x="244445" y="-154705"/>
            <a:ext cx="1344706" cy="49287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ko-KR" altLang="en-US" sz="3200" b="1" smtClean="0">
                <a:latin typeface="Arial Black" panose="020B0A04020102020204" pitchFamily="34" charset="0"/>
              </a:rPr>
              <a:t>유즈케이스 다이어그램</a:t>
            </a:r>
            <a:endParaRPr lang="en-US" altLang="ko-KR" sz="3200" b="1" smtClean="0">
              <a:latin typeface="Arial Black" panose="020B0A040201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33261" y="5562658"/>
            <a:ext cx="5507848" cy="15223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rgbClr val="183E63"/>
                </a:solidFill>
              </a:rPr>
              <a:t>앞서 보여드렸던 </a:t>
            </a:r>
            <a:r>
              <a:rPr lang="en-US" altLang="ko-KR" sz="1600" smtClean="0">
                <a:solidFill>
                  <a:srgbClr val="183E63"/>
                </a:solidFill>
              </a:rPr>
              <a:t>6</a:t>
            </a:r>
            <a:r>
              <a:rPr lang="ko-KR" altLang="en-US" sz="1600" smtClean="0">
                <a:solidFill>
                  <a:srgbClr val="183E63"/>
                </a:solidFill>
              </a:rPr>
              <a:t>가지 메인 기능 및 기타 기능을 모두 </a:t>
            </a:r>
            <a:endParaRPr lang="en-US" altLang="ko-KR" sz="1600" smtClean="0">
              <a:solidFill>
                <a:srgbClr val="183E63"/>
              </a:solidFill>
            </a:endParaRPr>
          </a:p>
          <a:p>
            <a:pPr algn="ctr"/>
            <a:r>
              <a:rPr lang="ko-KR" altLang="en-US" sz="1600" smtClean="0">
                <a:solidFill>
                  <a:srgbClr val="183E63"/>
                </a:solidFill>
              </a:rPr>
              <a:t>표시한 </a:t>
            </a:r>
            <a:r>
              <a:rPr lang="en-US" altLang="ko-KR" sz="1600" smtClean="0">
                <a:solidFill>
                  <a:srgbClr val="183E63"/>
                </a:solidFill>
              </a:rPr>
              <a:t>use</a:t>
            </a:r>
            <a:r>
              <a:rPr lang="ko-KR" altLang="en-US" sz="1600" smtClean="0">
                <a:solidFill>
                  <a:srgbClr val="183E63"/>
                </a:solidFill>
              </a:rPr>
              <a:t>케이스 다이어그램입니다</a:t>
            </a:r>
            <a:r>
              <a:rPr lang="en-US" altLang="ko-KR" sz="1600" smtClean="0">
                <a:solidFill>
                  <a:srgbClr val="183E63"/>
                </a:solidFill>
              </a:rPr>
              <a:t>.</a:t>
            </a:r>
            <a:endParaRPr lang="ko-KR" altLang="en-US" sz="1600">
              <a:solidFill>
                <a:srgbClr val="183E63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510257" y="174737"/>
            <a:ext cx="3530852" cy="2998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smtClean="0">
                <a:solidFill>
                  <a:schemeClr val="tx1"/>
                </a:solidFill>
              </a:rPr>
              <a:t>회원목록 조회</a:t>
            </a:r>
            <a:r>
              <a:rPr lang="en-US" altLang="ko-KR" sz="1200" smtClean="0">
                <a:solidFill>
                  <a:schemeClr val="tx1"/>
                </a:solidFill>
              </a:rPr>
              <a:t>, </a:t>
            </a:r>
            <a:r>
              <a:rPr lang="ko-KR" altLang="en-US" sz="1200" smtClean="0">
                <a:solidFill>
                  <a:schemeClr val="tx1"/>
                </a:solidFill>
              </a:rPr>
              <a:t>게시글관리</a:t>
            </a:r>
            <a:r>
              <a:rPr lang="en-US" altLang="ko-KR" sz="1200" smtClean="0">
                <a:solidFill>
                  <a:schemeClr val="tx1"/>
                </a:solidFill>
              </a:rPr>
              <a:t>, </a:t>
            </a:r>
            <a:r>
              <a:rPr lang="ko-KR" altLang="en-US" sz="1200" smtClean="0">
                <a:solidFill>
                  <a:schemeClr val="tx1"/>
                </a:solidFill>
              </a:rPr>
              <a:t>행사일정</a:t>
            </a:r>
            <a:r>
              <a:rPr lang="en-US" altLang="ko-KR" sz="1200" smtClean="0">
                <a:solidFill>
                  <a:schemeClr val="tx1"/>
                </a:solidFill>
              </a:rPr>
              <a:t>, </a:t>
            </a:r>
            <a:r>
              <a:rPr lang="ko-KR" altLang="en-US" sz="1200" smtClean="0">
                <a:solidFill>
                  <a:schemeClr val="tx1"/>
                </a:solidFill>
              </a:rPr>
              <a:t>행사앨범</a:t>
            </a:r>
            <a:r>
              <a:rPr lang="en-US" altLang="ko-KR" sz="1200" smtClean="0">
                <a:solidFill>
                  <a:schemeClr val="tx1"/>
                </a:solidFill>
              </a:rPr>
              <a:t>, </a:t>
            </a:r>
            <a:r>
              <a:rPr lang="ko-KR" altLang="en-US" sz="1200" smtClean="0">
                <a:solidFill>
                  <a:schemeClr val="tx1"/>
                </a:solidFill>
              </a:rPr>
              <a:t>단체소개</a:t>
            </a:r>
            <a:r>
              <a:rPr lang="en-US" altLang="ko-KR" sz="1200" smtClean="0">
                <a:solidFill>
                  <a:schemeClr val="tx1"/>
                </a:solidFill>
              </a:rPr>
              <a:t>, </a:t>
            </a:r>
            <a:r>
              <a:rPr lang="ko-KR" altLang="en-US" sz="1200" smtClean="0">
                <a:solidFill>
                  <a:schemeClr val="tx1"/>
                </a:solidFill>
              </a:rPr>
              <a:t>공지사항 등의 메인 기능을 제외하고 회원 관리</a:t>
            </a:r>
            <a:r>
              <a:rPr lang="en-US" altLang="ko-KR" sz="1200" smtClean="0">
                <a:solidFill>
                  <a:schemeClr val="tx1"/>
                </a:solidFill>
              </a:rPr>
              <a:t>, </a:t>
            </a:r>
            <a:r>
              <a:rPr lang="ko-KR" altLang="en-US" sz="1200" smtClean="0">
                <a:solidFill>
                  <a:schemeClr val="tx1"/>
                </a:solidFill>
              </a:rPr>
              <a:t>회비납부</a:t>
            </a:r>
            <a:r>
              <a:rPr lang="en-US" altLang="ko-KR" sz="1200" smtClean="0">
                <a:solidFill>
                  <a:schemeClr val="tx1"/>
                </a:solidFill>
              </a:rPr>
              <a:t>, </a:t>
            </a:r>
            <a:r>
              <a:rPr lang="ko-KR" altLang="en-US" sz="1200" smtClean="0">
                <a:solidFill>
                  <a:schemeClr val="tx1"/>
                </a:solidFill>
              </a:rPr>
              <a:t>회원가입 등의 기능들이 존재합니다</a:t>
            </a:r>
            <a:r>
              <a:rPr lang="en-US" altLang="ko-KR" sz="1200" smtClean="0">
                <a:solidFill>
                  <a:schemeClr val="tx1"/>
                </a:solidFill>
              </a:rPr>
              <a:t>.</a:t>
            </a:r>
            <a:endParaRPr lang="en-US" altLang="ko-KR" sz="120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smtClean="0">
                <a:solidFill>
                  <a:schemeClr val="tx1"/>
                </a:solidFill>
              </a:rPr>
              <a:t>대부분의 기능은 사용자 인증을 통해서 진행 할 수 있습니다</a:t>
            </a:r>
            <a:r>
              <a:rPr lang="en-US" altLang="ko-KR" sz="1200" smtClean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smtClean="0">
                <a:solidFill>
                  <a:schemeClr val="tx1"/>
                </a:solidFill>
              </a:rPr>
              <a:t>회원은 주로 각 조회 기능만 사용할 수 있고 관리자는 작성</a:t>
            </a:r>
            <a:r>
              <a:rPr lang="en-US" altLang="ko-KR" sz="1200" smtClean="0">
                <a:solidFill>
                  <a:schemeClr val="tx1"/>
                </a:solidFill>
              </a:rPr>
              <a:t>, </a:t>
            </a:r>
            <a:r>
              <a:rPr lang="ko-KR" altLang="en-US" sz="1200" smtClean="0">
                <a:solidFill>
                  <a:schemeClr val="tx1"/>
                </a:solidFill>
              </a:rPr>
              <a:t>수정</a:t>
            </a:r>
            <a:r>
              <a:rPr lang="en-US" altLang="ko-KR" sz="1200" smtClean="0">
                <a:solidFill>
                  <a:schemeClr val="tx1"/>
                </a:solidFill>
              </a:rPr>
              <a:t>, </a:t>
            </a:r>
            <a:r>
              <a:rPr lang="ko-KR" altLang="en-US" sz="1200" smtClean="0">
                <a:solidFill>
                  <a:schemeClr val="tx1"/>
                </a:solidFill>
              </a:rPr>
              <a:t>삭제 모두 가능합니다</a:t>
            </a:r>
            <a:r>
              <a:rPr lang="en-US" altLang="ko-KR" sz="1200" smtClean="0">
                <a:solidFill>
                  <a:schemeClr val="tx1"/>
                </a:solidFill>
              </a:rPr>
              <a:t>.</a:t>
            </a:r>
            <a:endParaRPr lang="en-US" altLang="ko-KR" sz="120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75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-238125" y="0"/>
            <a:ext cx="2695575" cy="762000"/>
          </a:xfrm>
          <a:prstGeom prst="parallelogram">
            <a:avLst/>
          </a:prstGeom>
          <a:solidFill>
            <a:srgbClr val="183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DB</a:t>
            </a:r>
            <a:r>
              <a:rPr lang="ko-KR" altLang="en-US" smtClean="0"/>
              <a:t>구축 내용</a:t>
            </a:r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673331" y="2115160"/>
            <a:ext cx="3225338" cy="2826327"/>
            <a:chOff x="1039092" y="2036619"/>
            <a:chExt cx="3225338" cy="2826327"/>
          </a:xfrm>
          <a:solidFill>
            <a:srgbClr val="00A7D1"/>
          </a:solidFill>
        </p:grpSpPr>
        <p:sp>
          <p:nvSpPr>
            <p:cNvPr id="11" name="순서도: 자기 디스크 10"/>
            <p:cNvSpPr/>
            <p:nvPr/>
          </p:nvSpPr>
          <p:spPr>
            <a:xfrm>
              <a:off x="1039092" y="3715790"/>
              <a:ext cx="3225338" cy="1147156"/>
            </a:xfrm>
            <a:prstGeom prst="flowChartMagneticDisk">
              <a:avLst/>
            </a:prstGeom>
            <a:grpFill/>
            <a:ln>
              <a:solidFill>
                <a:srgbClr val="183E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순서도: 자기 디스크 11"/>
            <p:cNvSpPr/>
            <p:nvPr/>
          </p:nvSpPr>
          <p:spPr>
            <a:xfrm>
              <a:off x="1039092" y="2867892"/>
              <a:ext cx="3225338" cy="1147156"/>
            </a:xfrm>
            <a:prstGeom prst="flowChartMagneticDisk">
              <a:avLst/>
            </a:prstGeom>
            <a:grpFill/>
            <a:ln>
              <a:solidFill>
                <a:srgbClr val="183E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순서도: 자기 디스크 12"/>
            <p:cNvSpPr/>
            <p:nvPr/>
          </p:nvSpPr>
          <p:spPr>
            <a:xfrm>
              <a:off x="1039092" y="2036619"/>
              <a:ext cx="3225338" cy="1147156"/>
            </a:xfrm>
            <a:prstGeom prst="flowChartMagneticDisk">
              <a:avLst/>
            </a:prstGeom>
            <a:grpFill/>
            <a:ln>
              <a:solidFill>
                <a:srgbClr val="183E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6633558" y="631769"/>
            <a:ext cx="1845424" cy="1617124"/>
            <a:chOff x="1039092" y="2036619"/>
            <a:chExt cx="3225338" cy="282632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5" name="순서도: 자기 디스크 14"/>
            <p:cNvSpPr/>
            <p:nvPr/>
          </p:nvSpPr>
          <p:spPr>
            <a:xfrm>
              <a:off x="1039092" y="3715790"/>
              <a:ext cx="3225338" cy="1147156"/>
            </a:xfrm>
            <a:prstGeom prst="flowChartMagneticDisk">
              <a:avLst/>
            </a:prstGeom>
            <a:grp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자기 디스크 15"/>
            <p:cNvSpPr/>
            <p:nvPr/>
          </p:nvSpPr>
          <p:spPr>
            <a:xfrm>
              <a:off x="1039092" y="2867892"/>
              <a:ext cx="3225338" cy="1147156"/>
            </a:xfrm>
            <a:prstGeom prst="flowChartMagneticDisk">
              <a:avLst/>
            </a:prstGeom>
            <a:grp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순서도: 자기 디스크 16"/>
            <p:cNvSpPr/>
            <p:nvPr/>
          </p:nvSpPr>
          <p:spPr>
            <a:xfrm>
              <a:off x="1039092" y="2036619"/>
              <a:ext cx="3225338" cy="1147156"/>
            </a:xfrm>
            <a:prstGeom prst="flowChartMagneticDisk">
              <a:avLst/>
            </a:prstGeom>
            <a:grp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633558" y="2724518"/>
            <a:ext cx="1845424" cy="1617124"/>
            <a:chOff x="1039092" y="2036619"/>
            <a:chExt cx="3225338" cy="282632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9" name="순서도: 자기 디스크 18"/>
            <p:cNvSpPr/>
            <p:nvPr/>
          </p:nvSpPr>
          <p:spPr>
            <a:xfrm>
              <a:off x="1039092" y="3715790"/>
              <a:ext cx="3225338" cy="1147156"/>
            </a:xfrm>
            <a:prstGeom prst="flowChartMagneticDisk">
              <a:avLst/>
            </a:prstGeom>
            <a:grp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순서도: 자기 디스크 19"/>
            <p:cNvSpPr/>
            <p:nvPr/>
          </p:nvSpPr>
          <p:spPr>
            <a:xfrm>
              <a:off x="1039092" y="2867892"/>
              <a:ext cx="3225338" cy="1147156"/>
            </a:xfrm>
            <a:prstGeom prst="flowChartMagneticDisk">
              <a:avLst/>
            </a:prstGeom>
            <a:grp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순서도: 자기 디스크 20"/>
            <p:cNvSpPr/>
            <p:nvPr/>
          </p:nvSpPr>
          <p:spPr>
            <a:xfrm>
              <a:off x="1039092" y="2036619"/>
              <a:ext cx="3225338" cy="1147156"/>
            </a:xfrm>
            <a:prstGeom prst="flowChartMagneticDisk">
              <a:avLst/>
            </a:prstGeom>
            <a:grp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9210503" y="631769"/>
            <a:ext cx="1845424" cy="1617124"/>
            <a:chOff x="1039092" y="2036619"/>
            <a:chExt cx="3225338" cy="282632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7" name="순서도: 자기 디스크 26"/>
            <p:cNvSpPr/>
            <p:nvPr/>
          </p:nvSpPr>
          <p:spPr>
            <a:xfrm>
              <a:off x="1039092" y="3715790"/>
              <a:ext cx="3225338" cy="1147156"/>
            </a:xfrm>
            <a:prstGeom prst="flowChartMagneticDisk">
              <a:avLst/>
            </a:prstGeom>
            <a:grp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순서도: 자기 디스크 27"/>
            <p:cNvSpPr/>
            <p:nvPr/>
          </p:nvSpPr>
          <p:spPr>
            <a:xfrm>
              <a:off x="1039092" y="2867892"/>
              <a:ext cx="3225338" cy="1147156"/>
            </a:xfrm>
            <a:prstGeom prst="flowChartMagneticDisk">
              <a:avLst/>
            </a:prstGeom>
            <a:grp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순서도: 자기 디스크 28"/>
            <p:cNvSpPr/>
            <p:nvPr/>
          </p:nvSpPr>
          <p:spPr>
            <a:xfrm>
              <a:off x="1039092" y="2036619"/>
              <a:ext cx="3225338" cy="1147156"/>
            </a:xfrm>
            <a:prstGeom prst="flowChartMagneticDisk">
              <a:avLst/>
            </a:prstGeom>
            <a:grp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9210503" y="2724518"/>
            <a:ext cx="1845424" cy="1617124"/>
            <a:chOff x="1039092" y="2036619"/>
            <a:chExt cx="3225338" cy="282632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1" name="순서도: 자기 디스크 30"/>
            <p:cNvSpPr/>
            <p:nvPr/>
          </p:nvSpPr>
          <p:spPr>
            <a:xfrm>
              <a:off x="1039092" y="3715790"/>
              <a:ext cx="3225338" cy="1147156"/>
            </a:xfrm>
            <a:prstGeom prst="flowChartMagneticDisk">
              <a:avLst/>
            </a:prstGeom>
            <a:grp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순서도: 자기 디스크 31"/>
            <p:cNvSpPr/>
            <p:nvPr/>
          </p:nvSpPr>
          <p:spPr>
            <a:xfrm>
              <a:off x="1039092" y="2867892"/>
              <a:ext cx="3225338" cy="1147156"/>
            </a:xfrm>
            <a:prstGeom prst="flowChartMagneticDisk">
              <a:avLst/>
            </a:prstGeom>
            <a:grp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순서도: 자기 디스크 32"/>
            <p:cNvSpPr/>
            <p:nvPr/>
          </p:nvSpPr>
          <p:spPr>
            <a:xfrm>
              <a:off x="1039092" y="2036619"/>
              <a:ext cx="3225338" cy="1147156"/>
            </a:xfrm>
            <a:prstGeom prst="flowChartMagneticDisk">
              <a:avLst/>
            </a:prstGeom>
            <a:grp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모서리가 둥근 직사각형 37"/>
          <p:cNvSpPr/>
          <p:nvPr/>
        </p:nvSpPr>
        <p:spPr>
          <a:xfrm>
            <a:off x="5877098" y="374074"/>
            <a:ext cx="5926974" cy="6192981"/>
          </a:xfrm>
          <a:prstGeom prst="roundRect">
            <a:avLst>
              <a:gd name="adj" fmla="val 4185"/>
            </a:avLst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오른쪽 화살표 38"/>
          <p:cNvSpPr/>
          <p:nvPr/>
        </p:nvSpPr>
        <p:spPr>
          <a:xfrm>
            <a:off x="4389122" y="2946433"/>
            <a:ext cx="1138844" cy="1153883"/>
          </a:xfrm>
          <a:prstGeom prst="rightArrow">
            <a:avLst>
              <a:gd name="adj1" fmla="val 50000"/>
              <a:gd name="adj2" fmla="val 5568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1481700" y="5163189"/>
            <a:ext cx="1608600" cy="3954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메인스키마</a:t>
            </a:r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6751970" y="1348077"/>
            <a:ext cx="1608600" cy="395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단체</a:t>
            </a:r>
            <a:r>
              <a:rPr lang="en-US" altLang="ko-KR"/>
              <a:t>a</a:t>
            </a:r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9328915" y="1348077"/>
            <a:ext cx="1608600" cy="395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단체</a:t>
            </a:r>
            <a:r>
              <a:rPr lang="en-US" altLang="ko-KR" smtClean="0"/>
              <a:t>b</a:t>
            </a:r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6751970" y="3425699"/>
            <a:ext cx="1608600" cy="395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단체</a:t>
            </a:r>
            <a:r>
              <a:rPr lang="en-US" altLang="ko-KR" smtClean="0"/>
              <a:t>c</a:t>
            </a:r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9328915" y="3425699"/>
            <a:ext cx="1608600" cy="395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단체</a:t>
            </a:r>
            <a:r>
              <a:rPr lang="en-US" altLang="ko-KR" smtClean="0"/>
              <a:t>d</a:t>
            </a:r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340822" y="5735782"/>
            <a:ext cx="4912821" cy="831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smtClean="0">
                <a:solidFill>
                  <a:schemeClr val="tx1"/>
                </a:solidFill>
              </a:rPr>
              <a:t>각 단체 별로 스키마를 가지고 있고 이를 메인 스키마에서 리스트를 가지고 있습니다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6633558" y="4675310"/>
            <a:ext cx="1845424" cy="1617124"/>
            <a:chOff x="1039092" y="2036619"/>
            <a:chExt cx="3225338" cy="282632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1" name="순서도: 자기 디스크 50"/>
            <p:cNvSpPr/>
            <p:nvPr/>
          </p:nvSpPr>
          <p:spPr>
            <a:xfrm>
              <a:off x="1039092" y="3715790"/>
              <a:ext cx="3225338" cy="1147156"/>
            </a:xfrm>
            <a:prstGeom prst="flowChartMagneticDisk">
              <a:avLst/>
            </a:prstGeom>
            <a:grp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순서도: 자기 디스크 51"/>
            <p:cNvSpPr/>
            <p:nvPr/>
          </p:nvSpPr>
          <p:spPr>
            <a:xfrm>
              <a:off x="1039092" y="2867892"/>
              <a:ext cx="3225338" cy="1147156"/>
            </a:xfrm>
            <a:prstGeom prst="flowChartMagneticDisk">
              <a:avLst/>
            </a:prstGeom>
            <a:grp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자기 디스크 52"/>
            <p:cNvSpPr/>
            <p:nvPr/>
          </p:nvSpPr>
          <p:spPr>
            <a:xfrm>
              <a:off x="1039092" y="2036619"/>
              <a:ext cx="3225338" cy="1147156"/>
            </a:xfrm>
            <a:prstGeom prst="flowChartMagneticDisk">
              <a:avLst/>
            </a:prstGeom>
            <a:grp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9210503" y="4675310"/>
            <a:ext cx="1845424" cy="1617124"/>
            <a:chOff x="1039092" y="2036619"/>
            <a:chExt cx="3225338" cy="282632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5" name="순서도: 자기 디스크 54"/>
            <p:cNvSpPr/>
            <p:nvPr/>
          </p:nvSpPr>
          <p:spPr>
            <a:xfrm>
              <a:off x="1039092" y="3715790"/>
              <a:ext cx="3225338" cy="1147156"/>
            </a:xfrm>
            <a:prstGeom prst="flowChartMagneticDisk">
              <a:avLst/>
            </a:prstGeom>
            <a:grp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순서도: 자기 디스크 55"/>
            <p:cNvSpPr/>
            <p:nvPr/>
          </p:nvSpPr>
          <p:spPr>
            <a:xfrm>
              <a:off x="1039092" y="2867892"/>
              <a:ext cx="3225338" cy="1147156"/>
            </a:xfrm>
            <a:prstGeom prst="flowChartMagneticDisk">
              <a:avLst/>
            </a:prstGeom>
            <a:grp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순서도: 자기 디스크 56"/>
            <p:cNvSpPr/>
            <p:nvPr/>
          </p:nvSpPr>
          <p:spPr>
            <a:xfrm>
              <a:off x="1039092" y="2036619"/>
              <a:ext cx="3225338" cy="1147156"/>
            </a:xfrm>
            <a:prstGeom prst="flowChartMagneticDisk">
              <a:avLst/>
            </a:prstGeom>
            <a:grp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8" name="직사각형 57"/>
          <p:cNvSpPr/>
          <p:nvPr/>
        </p:nvSpPr>
        <p:spPr>
          <a:xfrm>
            <a:off x="6751970" y="5376491"/>
            <a:ext cx="1608600" cy="395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단체</a:t>
            </a:r>
            <a:r>
              <a:rPr lang="en-US" altLang="ko-KR" smtClean="0"/>
              <a:t>…</a:t>
            </a:r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9328915" y="5376491"/>
            <a:ext cx="1608600" cy="395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단체</a:t>
            </a:r>
            <a:r>
              <a:rPr lang="en-US" altLang="ko-KR" smtClean="0"/>
              <a:t>…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59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969" y="295758"/>
            <a:ext cx="7605131" cy="6320743"/>
          </a:xfrm>
          <a:prstGeom prst="rect">
            <a:avLst/>
          </a:prstGeom>
        </p:spPr>
      </p:pic>
      <p:sp>
        <p:nvSpPr>
          <p:cNvPr id="3" name="평행 사변형 2"/>
          <p:cNvSpPr/>
          <p:nvPr/>
        </p:nvSpPr>
        <p:spPr>
          <a:xfrm>
            <a:off x="-238125" y="0"/>
            <a:ext cx="2695575" cy="762000"/>
          </a:xfrm>
          <a:prstGeom prst="parallelogram">
            <a:avLst/>
          </a:prstGeom>
          <a:solidFill>
            <a:srgbClr val="183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DB</a:t>
            </a:r>
            <a:r>
              <a:rPr lang="ko-KR" altLang="en-US" smtClean="0"/>
              <a:t>세부구축 내용</a:t>
            </a:r>
            <a:endParaRPr lang="ko-KR" altLang="en-US"/>
          </a:p>
        </p:txBody>
      </p:sp>
      <p:sp>
        <p:nvSpPr>
          <p:cNvPr id="6" name="설명선 1(테두리 및 강조선) 5"/>
          <p:cNvSpPr/>
          <p:nvPr/>
        </p:nvSpPr>
        <p:spPr>
          <a:xfrm>
            <a:off x="8695765" y="5445742"/>
            <a:ext cx="3063429" cy="1040454"/>
          </a:xfrm>
          <a:prstGeom prst="accentBorderCallout1">
            <a:avLst>
              <a:gd name="adj1" fmla="val 48247"/>
              <a:gd name="adj2" fmla="val -5029"/>
              <a:gd name="adj3" fmla="val 30963"/>
              <a:gd name="adj4" fmla="val -719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smtClean="0">
                <a:solidFill>
                  <a:sysClr val="windowText" lastClr="000000"/>
                </a:solidFill>
              </a:rPr>
              <a:t>회원정보 </a:t>
            </a:r>
            <a:r>
              <a:rPr lang="en-US" altLang="ko-KR" sz="1200" smtClean="0">
                <a:solidFill>
                  <a:sysClr val="windowText" lastClr="000000"/>
                </a:solidFill>
              </a:rPr>
              <a:t>table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smtClean="0">
                <a:solidFill>
                  <a:sysClr val="windowText" lastClr="000000"/>
                </a:solidFill>
              </a:rPr>
              <a:t>어플에서 제일 중요한 정보를 담고 있음</a:t>
            </a:r>
            <a:endParaRPr lang="en-US" altLang="ko-KR" sz="1200" smtClean="0">
              <a:solidFill>
                <a:sysClr val="windowText" lastClr="000000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smtClean="0">
                <a:solidFill>
                  <a:sysClr val="windowText" lastClr="000000"/>
                </a:solidFill>
              </a:rPr>
              <a:t>U_ID</a:t>
            </a:r>
            <a:r>
              <a:rPr lang="ko-KR" altLang="en-US" sz="1200" smtClean="0">
                <a:solidFill>
                  <a:sysClr val="windowText" lastClr="000000"/>
                </a:solidFill>
              </a:rPr>
              <a:t>를 통해 유저간 구분 가능</a:t>
            </a:r>
            <a:endParaRPr lang="en-US" altLang="ko-KR" sz="1200" smtClean="0">
              <a:solidFill>
                <a:sysClr val="windowText" lastClr="000000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smtClean="0">
              <a:solidFill>
                <a:sysClr val="windowText" lastClr="000000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200">
              <a:solidFill>
                <a:sysClr val="windowText" lastClr="000000"/>
              </a:solidFill>
            </a:endParaRPr>
          </a:p>
        </p:txBody>
      </p:sp>
      <p:sp>
        <p:nvSpPr>
          <p:cNvPr id="8" name="설명선 1(테두리 및 강조선) 7"/>
          <p:cNvSpPr/>
          <p:nvPr/>
        </p:nvSpPr>
        <p:spPr>
          <a:xfrm rot="5400000">
            <a:off x="905205" y="3984813"/>
            <a:ext cx="1820296" cy="3182470"/>
          </a:xfrm>
          <a:prstGeom prst="accentBorderCallout1">
            <a:avLst>
              <a:gd name="adj1" fmla="val 86553"/>
              <a:gd name="adj2" fmla="val -9795"/>
              <a:gd name="adj3" fmla="val 31887"/>
              <a:gd name="adj4" fmla="val -16849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sysClr val="windowText" lastClr="000000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200">
              <a:solidFill>
                <a:sysClr val="windowText" lastClr="00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4117" y="4665900"/>
            <a:ext cx="3182471" cy="18202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smtClean="0">
                <a:solidFill>
                  <a:sysClr val="windowText" lastClr="000000"/>
                </a:solidFill>
              </a:rPr>
              <a:t>게시판 </a:t>
            </a:r>
            <a:r>
              <a:rPr lang="en-US" altLang="ko-KR" sz="1200" smtClean="0">
                <a:solidFill>
                  <a:sysClr val="windowText" lastClr="000000"/>
                </a:solidFill>
              </a:rPr>
              <a:t>table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smtClean="0">
                <a:solidFill>
                  <a:sysClr val="windowText" lastClr="000000"/>
                </a:solidFill>
              </a:rPr>
              <a:t>자유게시판 및 공지사항의 정보를 담고 있는 테이블</a:t>
            </a:r>
            <a:endParaRPr lang="en-US" altLang="ko-KR" sz="1200" smtClean="0">
              <a:solidFill>
                <a:sysClr val="windowText" lastClr="000000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smtClean="0">
                <a:solidFill>
                  <a:sysClr val="windowText" lastClr="000000"/>
                </a:solidFill>
              </a:rPr>
              <a:t>isNotice</a:t>
            </a:r>
            <a:r>
              <a:rPr lang="ko-KR" altLang="en-US" sz="1200" smtClean="0">
                <a:solidFill>
                  <a:sysClr val="windowText" lastClr="000000"/>
                </a:solidFill>
              </a:rPr>
              <a:t>가 </a:t>
            </a:r>
            <a:r>
              <a:rPr lang="en-US" altLang="ko-KR" sz="1200" smtClean="0">
                <a:solidFill>
                  <a:sysClr val="windowText" lastClr="000000"/>
                </a:solidFill>
              </a:rPr>
              <a:t>true</a:t>
            </a:r>
            <a:r>
              <a:rPr lang="ko-KR" altLang="en-US" sz="1200" smtClean="0">
                <a:solidFill>
                  <a:sysClr val="windowText" lastClr="000000"/>
                </a:solidFill>
              </a:rPr>
              <a:t>일 경우 공지사항</a:t>
            </a:r>
            <a:r>
              <a:rPr lang="en-US" altLang="ko-KR" sz="1200" smtClean="0">
                <a:solidFill>
                  <a:sysClr val="windowText" lastClr="000000"/>
                </a:solidFill>
              </a:rPr>
              <a:t>, </a:t>
            </a:r>
            <a:r>
              <a:rPr lang="ko-KR" altLang="en-US" sz="1200" smtClean="0">
                <a:solidFill>
                  <a:sysClr val="windowText" lastClr="000000"/>
                </a:solidFill>
              </a:rPr>
              <a:t>아닐경우 자유게시판에 올라감</a:t>
            </a:r>
            <a:endParaRPr lang="en-US" altLang="ko-KR" sz="1200" smtClean="0">
              <a:solidFill>
                <a:sysClr val="windowText" lastClr="000000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smtClean="0">
                <a:solidFill>
                  <a:sysClr val="windowText" lastClr="000000"/>
                </a:solidFill>
              </a:rPr>
              <a:t>U_ID</a:t>
            </a:r>
            <a:r>
              <a:rPr lang="ko-KR" altLang="en-US" sz="1200" smtClean="0">
                <a:solidFill>
                  <a:sysClr val="windowText" lastClr="000000"/>
                </a:solidFill>
              </a:rPr>
              <a:t>를 통해 작성자 확인</a:t>
            </a:r>
            <a:endParaRPr lang="ko-KR" altLang="en-US" sz="120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98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193" y="284630"/>
            <a:ext cx="7400925" cy="6332750"/>
          </a:xfrm>
          <a:prstGeom prst="rect">
            <a:avLst/>
          </a:prstGeom>
        </p:spPr>
      </p:pic>
      <p:sp>
        <p:nvSpPr>
          <p:cNvPr id="3" name="평행 사변형 2"/>
          <p:cNvSpPr/>
          <p:nvPr/>
        </p:nvSpPr>
        <p:spPr>
          <a:xfrm>
            <a:off x="-238125" y="0"/>
            <a:ext cx="2695575" cy="762000"/>
          </a:xfrm>
          <a:prstGeom prst="parallelogram">
            <a:avLst/>
          </a:prstGeom>
          <a:solidFill>
            <a:srgbClr val="183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DB</a:t>
            </a:r>
            <a:r>
              <a:rPr lang="ko-KR" altLang="en-US"/>
              <a:t>세부구축 내용</a:t>
            </a:r>
          </a:p>
        </p:txBody>
      </p:sp>
      <p:sp>
        <p:nvSpPr>
          <p:cNvPr id="6" name="설명선 1(테두리 및 강조선) 5"/>
          <p:cNvSpPr/>
          <p:nvPr/>
        </p:nvSpPr>
        <p:spPr>
          <a:xfrm rot="5400000">
            <a:off x="1476259" y="4090263"/>
            <a:ext cx="1376314" cy="3415553"/>
          </a:xfrm>
          <a:prstGeom prst="accentBorderCallout1">
            <a:avLst>
              <a:gd name="adj1" fmla="val 43245"/>
              <a:gd name="adj2" fmla="val -9794"/>
              <a:gd name="adj3" fmla="val -9343"/>
              <a:gd name="adj4" fmla="val -3709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1200" smtClean="0">
              <a:solidFill>
                <a:sysClr val="windowText" lastClr="000000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200">
              <a:solidFill>
                <a:sysClr val="windowText" lastClr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56639" y="5109882"/>
            <a:ext cx="3415554" cy="13763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smtClean="0">
                <a:solidFill>
                  <a:sysClr val="windowText" lastClr="000000"/>
                </a:solidFill>
              </a:rPr>
              <a:t>행사사진 목록 </a:t>
            </a:r>
            <a:r>
              <a:rPr lang="en-US" altLang="ko-KR" sz="1200" smtClean="0">
                <a:solidFill>
                  <a:sysClr val="windowText" lastClr="000000"/>
                </a:solidFill>
              </a:rPr>
              <a:t>table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smtClean="0">
                <a:solidFill>
                  <a:sysClr val="windowText" lastClr="000000"/>
                </a:solidFill>
              </a:rPr>
              <a:t>각 행사 이후 사진 목록을 등록하는 테이블</a:t>
            </a:r>
            <a:endParaRPr lang="en-US" altLang="ko-KR" sz="1200" smtClean="0">
              <a:solidFill>
                <a:sysClr val="windowText" lastClr="000000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smtClean="0">
                <a:solidFill>
                  <a:sysClr val="windowText" lastClr="000000"/>
                </a:solidFill>
              </a:rPr>
              <a:t>사진들</a:t>
            </a:r>
            <a:r>
              <a:rPr lang="en-US" altLang="ko-KR" sz="1200" smtClean="0">
                <a:solidFill>
                  <a:sysClr val="windowText" lastClr="000000"/>
                </a:solidFill>
              </a:rPr>
              <a:t>, </a:t>
            </a:r>
            <a:r>
              <a:rPr lang="ko-KR" altLang="en-US" sz="1200" smtClean="0">
                <a:solidFill>
                  <a:sysClr val="windowText" lastClr="000000"/>
                </a:solidFill>
              </a:rPr>
              <a:t>참여인원과 장소 그리고 날짜를 입력 할 수 있다</a:t>
            </a:r>
            <a:r>
              <a:rPr lang="en-US" altLang="ko-KR" sz="1200" smtClean="0">
                <a:solidFill>
                  <a:sysClr val="windowText" lastClr="000000"/>
                </a:solidFill>
              </a:rPr>
              <a:t>.</a:t>
            </a:r>
            <a:endParaRPr lang="ko-KR" altLang="en-US" sz="1200">
              <a:solidFill>
                <a:sysClr val="windowText" lastClr="000000"/>
              </a:solidFill>
            </a:endParaRPr>
          </a:p>
        </p:txBody>
      </p:sp>
      <p:sp>
        <p:nvSpPr>
          <p:cNvPr id="2" name="설명선 1(테두리 및 강조선) 1"/>
          <p:cNvSpPr/>
          <p:nvPr/>
        </p:nvSpPr>
        <p:spPr>
          <a:xfrm flipH="1">
            <a:off x="456639" y="1461247"/>
            <a:ext cx="2465855" cy="1048871"/>
          </a:xfrm>
          <a:prstGeom prst="accentBorderCallout1">
            <a:avLst>
              <a:gd name="adj1" fmla="val 55207"/>
              <a:gd name="adj2" fmla="val -7996"/>
              <a:gd name="adj3" fmla="val 97778"/>
              <a:gd name="adj4" fmla="val -4924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smtClean="0">
                <a:solidFill>
                  <a:sysClr val="windowText" lastClr="000000"/>
                </a:solidFill>
              </a:rPr>
              <a:t>쪽지 </a:t>
            </a:r>
            <a:r>
              <a:rPr lang="en-US" altLang="ko-KR" sz="1200" smtClean="0">
                <a:solidFill>
                  <a:sysClr val="windowText" lastClr="000000"/>
                </a:solidFill>
              </a:rPr>
              <a:t>table</a:t>
            </a:r>
            <a:endParaRPr lang="en-US" altLang="ko-KR" sz="1200">
              <a:solidFill>
                <a:sysClr val="windowText" lastClr="000000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smtClean="0">
                <a:solidFill>
                  <a:sysClr val="windowText" lastClr="000000"/>
                </a:solidFill>
              </a:rPr>
              <a:t>각 인원이 다른 인원에게 보내는 쪽지 정보를 담은 테이블</a:t>
            </a:r>
            <a:endParaRPr lang="ko-KR" altLang="en-US"/>
          </a:p>
        </p:txBody>
      </p:sp>
      <p:sp>
        <p:nvSpPr>
          <p:cNvPr id="10" name="설명선 1(테두리 및 강조선) 9"/>
          <p:cNvSpPr/>
          <p:nvPr/>
        </p:nvSpPr>
        <p:spPr>
          <a:xfrm>
            <a:off x="9888070" y="284630"/>
            <a:ext cx="2151530" cy="1113864"/>
          </a:xfrm>
          <a:prstGeom prst="accentBorderCallout1">
            <a:avLst>
              <a:gd name="adj1" fmla="val 49348"/>
              <a:gd name="adj2" fmla="val -7560"/>
              <a:gd name="adj3" fmla="val 170678"/>
              <a:gd name="adj4" fmla="val -3879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smtClean="0">
                <a:solidFill>
                  <a:sysClr val="windowText" lastClr="000000"/>
                </a:solidFill>
              </a:rPr>
              <a:t>회비납부 </a:t>
            </a:r>
            <a:r>
              <a:rPr lang="en-US" altLang="ko-KR" sz="1200">
                <a:solidFill>
                  <a:sysClr val="windowText" lastClr="000000"/>
                </a:solidFill>
              </a:rPr>
              <a:t>table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smtClean="0">
                <a:solidFill>
                  <a:sysClr val="windowText" lastClr="000000"/>
                </a:solidFill>
              </a:rPr>
              <a:t>각 단체의 회비납부 정보를 담고 있는 테이블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40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331837"/>
              </p:ext>
            </p:extLst>
          </p:nvPr>
        </p:nvGraphicFramePr>
        <p:xfrm>
          <a:off x="352066" y="859327"/>
          <a:ext cx="11119160" cy="37381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5981">
                  <a:extLst>
                    <a:ext uri="{9D8B030D-6E8A-4147-A177-3AD203B41FA5}">
                      <a16:colId xmlns:a16="http://schemas.microsoft.com/office/drawing/2014/main" val="3304420976"/>
                    </a:ext>
                  </a:extLst>
                </a:gridCol>
                <a:gridCol w="882855">
                  <a:extLst>
                    <a:ext uri="{9D8B030D-6E8A-4147-A177-3AD203B41FA5}">
                      <a16:colId xmlns:a16="http://schemas.microsoft.com/office/drawing/2014/main" val="3142675527"/>
                    </a:ext>
                  </a:extLst>
                </a:gridCol>
                <a:gridCol w="377216">
                  <a:extLst>
                    <a:ext uri="{9D8B030D-6E8A-4147-A177-3AD203B41FA5}">
                      <a16:colId xmlns:a16="http://schemas.microsoft.com/office/drawing/2014/main" val="2598773823"/>
                    </a:ext>
                  </a:extLst>
                </a:gridCol>
                <a:gridCol w="943041">
                  <a:extLst>
                    <a:ext uri="{9D8B030D-6E8A-4147-A177-3AD203B41FA5}">
                      <a16:colId xmlns:a16="http://schemas.microsoft.com/office/drawing/2014/main" val="3034100721"/>
                    </a:ext>
                  </a:extLst>
                </a:gridCol>
                <a:gridCol w="968189">
                  <a:extLst>
                    <a:ext uri="{9D8B030D-6E8A-4147-A177-3AD203B41FA5}">
                      <a16:colId xmlns:a16="http://schemas.microsoft.com/office/drawing/2014/main" val="3030940814"/>
                    </a:ext>
                  </a:extLst>
                </a:gridCol>
                <a:gridCol w="542277">
                  <a:extLst>
                    <a:ext uri="{9D8B030D-6E8A-4147-A177-3AD203B41FA5}">
                      <a16:colId xmlns:a16="http://schemas.microsoft.com/office/drawing/2014/main" val="3644672942"/>
                    </a:ext>
                  </a:extLst>
                </a:gridCol>
                <a:gridCol w="542277">
                  <a:extLst>
                    <a:ext uri="{9D8B030D-6E8A-4147-A177-3AD203B41FA5}">
                      <a16:colId xmlns:a16="http://schemas.microsoft.com/office/drawing/2014/main" val="4046703805"/>
                    </a:ext>
                  </a:extLst>
                </a:gridCol>
                <a:gridCol w="542277">
                  <a:extLst>
                    <a:ext uri="{9D8B030D-6E8A-4147-A177-3AD203B41FA5}">
                      <a16:colId xmlns:a16="http://schemas.microsoft.com/office/drawing/2014/main" val="4049754536"/>
                    </a:ext>
                  </a:extLst>
                </a:gridCol>
                <a:gridCol w="542277">
                  <a:extLst>
                    <a:ext uri="{9D8B030D-6E8A-4147-A177-3AD203B41FA5}">
                      <a16:colId xmlns:a16="http://schemas.microsoft.com/office/drawing/2014/main" val="4279102464"/>
                    </a:ext>
                  </a:extLst>
                </a:gridCol>
                <a:gridCol w="542277">
                  <a:extLst>
                    <a:ext uri="{9D8B030D-6E8A-4147-A177-3AD203B41FA5}">
                      <a16:colId xmlns:a16="http://schemas.microsoft.com/office/drawing/2014/main" val="3060422923"/>
                    </a:ext>
                  </a:extLst>
                </a:gridCol>
                <a:gridCol w="542277">
                  <a:extLst>
                    <a:ext uri="{9D8B030D-6E8A-4147-A177-3AD203B41FA5}">
                      <a16:colId xmlns:a16="http://schemas.microsoft.com/office/drawing/2014/main" val="3225056153"/>
                    </a:ext>
                  </a:extLst>
                </a:gridCol>
                <a:gridCol w="542277">
                  <a:extLst>
                    <a:ext uri="{9D8B030D-6E8A-4147-A177-3AD203B41FA5}">
                      <a16:colId xmlns:a16="http://schemas.microsoft.com/office/drawing/2014/main" val="1451153626"/>
                    </a:ext>
                  </a:extLst>
                </a:gridCol>
                <a:gridCol w="542277">
                  <a:extLst>
                    <a:ext uri="{9D8B030D-6E8A-4147-A177-3AD203B41FA5}">
                      <a16:colId xmlns:a16="http://schemas.microsoft.com/office/drawing/2014/main" val="1853149430"/>
                    </a:ext>
                  </a:extLst>
                </a:gridCol>
                <a:gridCol w="542277">
                  <a:extLst>
                    <a:ext uri="{9D8B030D-6E8A-4147-A177-3AD203B41FA5}">
                      <a16:colId xmlns:a16="http://schemas.microsoft.com/office/drawing/2014/main" val="1387646743"/>
                    </a:ext>
                  </a:extLst>
                </a:gridCol>
                <a:gridCol w="542277">
                  <a:extLst>
                    <a:ext uri="{9D8B030D-6E8A-4147-A177-3AD203B41FA5}">
                      <a16:colId xmlns:a16="http://schemas.microsoft.com/office/drawing/2014/main" val="3542536695"/>
                    </a:ext>
                  </a:extLst>
                </a:gridCol>
                <a:gridCol w="542277">
                  <a:extLst>
                    <a:ext uri="{9D8B030D-6E8A-4147-A177-3AD203B41FA5}">
                      <a16:colId xmlns:a16="http://schemas.microsoft.com/office/drawing/2014/main" val="2213673381"/>
                    </a:ext>
                  </a:extLst>
                </a:gridCol>
                <a:gridCol w="542277">
                  <a:extLst>
                    <a:ext uri="{9D8B030D-6E8A-4147-A177-3AD203B41FA5}">
                      <a16:colId xmlns:a16="http://schemas.microsoft.com/office/drawing/2014/main" val="3536083154"/>
                    </a:ext>
                  </a:extLst>
                </a:gridCol>
                <a:gridCol w="542277">
                  <a:extLst>
                    <a:ext uri="{9D8B030D-6E8A-4147-A177-3AD203B41FA5}">
                      <a16:colId xmlns:a16="http://schemas.microsoft.com/office/drawing/2014/main" val="78837090"/>
                    </a:ext>
                  </a:extLst>
                </a:gridCol>
                <a:gridCol w="542277">
                  <a:extLst>
                    <a:ext uri="{9D8B030D-6E8A-4147-A177-3AD203B41FA5}">
                      <a16:colId xmlns:a16="http://schemas.microsoft.com/office/drawing/2014/main" val="3356328591"/>
                    </a:ext>
                  </a:extLst>
                </a:gridCol>
              </a:tblGrid>
              <a:tr h="979689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　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83E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업무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83E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기간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83E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시작일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83E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종료일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83E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r>
                        <a:rPr lang="ko-KR" altLang="en-US" sz="11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1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r>
                        <a:rPr lang="ko-KR" altLang="en-US" sz="11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83E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83E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22</a:t>
                      </a:r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83E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29</a:t>
                      </a:r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83E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83E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83E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19</a:t>
                      </a:r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83E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26</a:t>
                      </a:r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83E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83E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83E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17</a:t>
                      </a:r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83E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24</a:t>
                      </a:r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83E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31</a:t>
                      </a:r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83E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vert="vert27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83E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14202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팀 빌딩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2021-03-02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2021-03-08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89834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요구 사항 분석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2021-03-09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2021-03-15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83516149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설계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2021-03-16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2021-03-22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096476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DB </a:t>
                      </a:r>
                      <a:r>
                        <a:rPr lang="ko-KR" altLang="en-US" sz="1000" u="none" strike="noStrike">
                          <a:effectLst/>
                        </a:rPr>
                        <a:t>구축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2021-03-23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2021-03-29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62033881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서버 구현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2021-03-23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2021-04-19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229824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어플 구현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2021-03-23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2021-05-03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76148043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테스트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2021-05-04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2021-05-17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9820843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마무리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2021-05-18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2021-06-07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7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506218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293877" y="299326"/>
            <a:ext cx="2351235" cy="560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smtClean="0">
                <a:solidFill>
                  <a:srgbClr val="0070C0"/>
                </a:solidFill>
              </a:rPr>
              <a:t>개발 일정</a:t>
            </a:r>
            <a:endParaRPr lang="ko-KR" altLang="en-US" b="1">
              <a:solidFill>
                <a:srgbClr val="0070C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2066" y="4610100"/>
            <a:ext cx="11112903" cy="16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smtClean="0">
                <a:solidFill>
                  <a:schemeClr val="tx1"/>
                </a:solidFill>
              </a:rPr>
              <a:t>현재 </a:t>
            </a:r>
            <a:r>
              <a:rPr lang="en-US" altLang="ko-KR" sz="1200" smtClean="0">
                <a:solidFill>
                  <a:schemeClr val="tx1"/>
                </a:solidFill>
              </a:rPr>
              <a:t>DB</a:t>
            </a:r>
            <a:r>
              <a:rPr lang="ko-KR" altLang="en-US" sz="1200" smtClean="0">
                <a:solidFill>
                  <a:schemeClr val="tx1"/>
                </a:solidFill>
              </a:rPr>
              <a:t>구축 및 서버 구현 작업 까지 마무리 되었습니다</a:t>
            </a:r>
            <a:endParaRPr lang="en-US" altLang="ko-KR" sz="120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smtClean="0">
                <a:solidFill>
                  <a:schemeClr val="tx1"/>
                </a:solidFill>
              </a:rPr>
              <a:t>2</a:t>
            </a:r>
            <a:r>
              <a:rPr lang="ko-KR" altLang="en-US" sz="1200" smtClean="0">
                <a:solidFill>
                  <a:schemeClr val="tx1"/>
                </a:solidFill>
              </a:rPr>
              <a:t>주마다 각 인원이 작업한 파트를 합쳐 데모 버전을 제작하는 방식으로 개발 진행 중입니다</a:t>
            </a:r>
            <a:r>
              <a:rPr lang="en-US" altLang="ko-KR" sz="1200" smtClean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smtClean="0">
                <a:solidFill>
                  <a:schemeClr val="tx1"/>
                </a:solidFill>
              </a:rPr>
              <a:t>각 인원의 작업물은 </a:t>
            </a:r>
            <a:r>
              <a:rPr lang="en-US" altLang="ko-KR" sz="1200" smtClean="0">
                <a:solidFill>
                  <a:schemeClr val="tx1"/>
                </a:solidFill>
              </a:rPr>
              <a:t>github</a:t>
            </a:r>
            <a:r>
              <a:rPr lang="ko-KR" altLang="en-US" sz="1200">
                <a:solidFill>
                  <a:schemeClr val="tx1"/>
                </a:solidFill>
              </a:rPr>
              <a:t> </a:t>
            </a:r>
            <a:r>
              <a:rPr lang="ko-KR" altLang="en-US" sz="1200" smtClean="0">
                <a:solidFill>
                  <a:schemeClr val="tx1"/>
                </a:solidFill>
              </a:rPr>
              <a:t>각자 폴더에 업로드됩니다</a:t>
            </a:r>
            <a:r>
              <a:rPr lang="en-US" altLang="ko-KR" sz="1200" smtClean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smtClean="0">
                <a:solidFill>
                  <a:schemeClr val="tx1"/>
                </a:solidFill>
              </a:rPr>
              <a:t>회의는 매주 화요일 마다 회의를 진행하고 회의에 대한 내용은 간략하게 기록합니다</a:t>
            </a:r>
            <a:r>
              <a:rPr lang="en-US" altLang="ko-KR" sz="1200" smtClean="0">
                <a:solidFill>
                  <a:schemeClr val="tx1"/>
                </a:solidFill>
              </a:rPr>
              <a:t>.</a:t>
            </a:r>
            <a:endParaRPr lang="ko-KR" alt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14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269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739900" y="139700"/>
            <a:ext cx="2019300" cy="35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ysClr val="windowText" lastClr="000000"/>
                </a:solidFill>
              </a:rPr>
              <a:t>2021-03-29</a:t>
            </a:r>
            <a:r>
              <a:rPr lang="ko-KR" altLang="en-US" sz="1200" smtClean="0">
                <a:solidFill>
                  <a:sysClr val="windowText" lastClr="000000"/>
                </a:solidFill>
              </a:rPr>
              <a:t>일짜 회의</a:t>
            </a:r>
            <a:endParaRPr lang="ko-KR" altLang="en-US" sz="1200">
              <a:solidFill>
                <a:sysClr val="windowText" lastClr="00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5257800"/>
            <a:ext cx="12192000" cy="1130300"/>
          </a:xfrm>
          <a:prstGeom prst="rect">
            <a:avLst/>
          </a:prstGeom>
          <a:solidFill>
            <a:srgbClr val="00A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mtClean="0">
                <a:solidFill>
                  <a:schemeClr val="tx1"/>
                </a:solidFill>
              </a:rPr>
              <a:t>저희는 매주 디스코드를 통해 원격으로 회의를 진행합니다</a:t>
            </a:r>
            <a:r>
              <a:rPr lang="en-US" altLang="ko-KR" sz="2000" b="1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597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147599" y="0"/>
            <a:ext cx="12191999" cy="6858000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 rot="19860000" flipH="1">
            <a:off x="-599998" y="-815667"/>
            <a:ext cx="12791998" cy="9994900"/>
            <a:chOff x="-626756" y="-1336366"/>
            <a:chExt cx="12791998" cy="9994900"/>
          </a:xfrm>
        </p:grpSpPr>
        <p:sp>
          <p:nvSpPr>
            <p:cNvPr id="16" name="직사각형 15"/>
            <p:cNvSpPr/>
            <p:nvPr/>
          </p:nvSpPr>
          <p:spPr>
            <a:xfrm>
              <a:off x="-626756" y="-1336366"/>
              <a:ext cx="5359400" cy="9994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/>
            <p:cNvGrpSpPr/>
            <p:nvPr/>
          </p:nvGrpSpPr>
          <p:grpSpPr>
            <a:xfrm rot="21579321">
              <a:off x="-244925" y="-476247"/>
              <a:ext cx="4804410" cy="9120414"/>
              <a:chOff x="4278630" y="-741680"/>
              <a:chExt cx="4804410" cy="9120414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4278630" y="769620"/>
                <a:ext cx="4453165" cy="7609114"/>
                <a:chOff x="762000" y="1466850"/>
                <a:chExt cx="4453165" cy="7609114"/>
              </a:xfrm>
            </p:grpSpPr>
            <p:sp>
              <p:nvSpPr>
                <p:cNvPr id="3" name="이등변 삼각형 2"/>
                <p:cNvSpPr/>
                <p:nvPr/>
              </p:nvSpPr>
              <p:spPr>
                <a:xfrm>
                  <a:off x="762000" y="1466850"/>
                  <a:ext cx="4453165" cy="3138714"/>
                </a:xfrm>
                <a:prstGeom prst="triangle">
                  <a:avLst>
                    <a:gd name="adj" fmla="val 100000"/>
                  </a:avLst>
                </a:prstGeom>
                <a:solidFill>
                  <a:srgbClr val="F0FAF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" name="직사각형 4"/>
                <p:cNvSpPr/>
                <p:nvPr/>
              </p:nvSpPr>
              <p:spPr>
                <a:xfrm>
                  <a:off x="762000" y="4605563"/>
                  <a:ext cx="4453165" cy="4470401"/>
                </a:xfrm>
                <a:prstGeom prst="rect">
                  <a:avLst/>
                </a:prstGeom>
                <a:solidFill>
                  <a:srgbClr val="F0FAF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" name="직사각형 10"/>
              <p:cNvSpPr/>
              <p:nvPr/>
            </p:nvSpPr>
            <p:spPr>
              <a:xfrm>
                <a:off x="4592320" y="-741680"/>
                <a:ext cx="4490720" cy="7792720"/>
              </a:xfrm>
              <a:prstGeom prst="rect">
                <a:avLst/>
              </a:prstGeom>
              <a:solidFill>
                <a:srgbClr val="BDE7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4592320" y="1358900"/>
                <a:ext cx="4139475" cy="5692140"/>
                <a:chOff x="762000" y="1466850"/>
                <a:chExt cx="4453165" cy="7609114"/>
              </a:xfrm>
              <a:solidFill>
                <a:srgbClr val="B3E4F2"/>
              </a:solidFill>
            </p:grpSpPr>
            <p:sp>
              <p:nvSpPr>
                <p:cNvPr id="13" name="이등변 삼각형 12"/>
                <p:cNvSpPr/>
                <p:nvPr/>
              </p:nvSpPr>
              <p:spPr>
                <a:xfrm>
                  <a:off x="762000" y="1466850"/>
                  <a:ext cx="4453165" cy="3138714"/>
                </a:xfrm>
                <a:prstGeom prst="triangle">
                  <a:avLst>
                    <a:gd name="adj" fmla="val 10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직사각형 13"/>
                <p:cNvSpPr/>
                <p:nvPr/>
              </p:nvSpPr>
              <p:spPr>
                <a:xfrm>
                  <a:off x="762000" y="4605563"/>
                  <a:ext cx="4453165" cy="447040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7" name="직사각형 16"/>
            <p:cNvSpPr/>
            <p:nvPr/>
          </p:nvSpPr>
          <p:spPr>
            <a:xfrm>
              <a:off x="4732644" y="1892301"/>
              <a:ext cx="7432598" cy="6121400"/>
            </a:xfrm>
            <a:prstGeom prst="rect">
              <a:avLst/>
            </a:prstGeom>
            <a:solidFill>
              <a:srgbClr val="00A7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 flipH="1">
            <a:off x="7165515" y="1703112"/>
            <a:ext cx="2984500" cy="1958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800" b="1" smtClean="0">
                <a:solidFill>
                  <a:srgbClr val="183E6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</a:t>
            </a:r>
            <a:endParaRPr lang="ko-KR" altLang="en-US" sz="13800" b="1">
              <a:solidFill>
                <a:srgbClr val="183E6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 flipH="1">
            <a:off x="8064595" y="3548831"/>
            <a:ext cx="3622914" cy="1264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b="1" spc="-150" smtClean="0">
                <a:solidFill>
                  <a:srgbClr val="183E6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PART</a:t>
            </a:r>
            <a:endParaRPr lang="ko-KR" altLang="en-US" sz="6000" b="1" spc="-150">
              <a:solidFill>
                <a:srgbClr val="183E6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 rot="19860000" flipH="1">
            <a:off x="2924202" y="3419659"/>
            <a:ext cx="3657600" cy="23834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향후계획</a:t>
            </a:r>
            <a:endParaRPr lang="ko-KR" altLang="en-US" sz="66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816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/>
          <p:cNvSpPr/>
          <p:nvPr/>
        </p:nvSpPr>
        <p:spPr>
          <a:xfrm>
            <a:off x="0" y="2336480"/>
            <a:ext cx="12192000" cy="2069543"/>
          </a:xfrm>
          <a:prstGeom prst="rect">
            <a:avLst/>
          </a:prstGeom>
          <a:solidFill>
            <a:srgbClr val="A8C3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smtClean="0"/>
              <a:t>기대효과</a:t>
            </a:r>
            <a:endParaRPr lang="ko-KR" altLang="en-US" sz="4400" b="1"/>
          </a:p>
        </p:txBody>
      </p:sp>
      <p:grpSp>
        <p:nvGrpSpPr>
          <p:cNvPr id="3" name="그룹 2"/>
          <p:cNvGrpSpPr/>
          <p:nvPr/>
        </p:nvGrpSpPr>
        <p:grpSpPr>
          <a:xfrm>
            <a:off x="506617" y="491850"/>
            <a:ext cx="2892016" cy="5760000"/>
            <a:chOff x="7802660" y="403629"/>
            <a:chExt cx="2892016" cy="5760000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802660" y="403629"/>
              <a:ext cx="2892016" cy="5760000"/>
            </a:xfrm>
            <a:prstGeom prst="roundRect">
              <a:avLst>
                <a:gd name="adj" fmla="val 258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802660" y="403629"/>
              <a:ext cx="2880000" cy="36991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02660" y="773545"/>
              <a:ext cx="2880000" cy="1511144"/>
            </a:xfrm>
            <a:prstGeom prst="rect">
              <a:avLst/>
            </a:prstGeom>
          </p:spPr>
        </p:pic>
        <p:grpSp>
          <p:nvGrpSpPr>
            <p:cNvPr id="8" name="그룹 7"/>
            <p:cNvGrpSpPr/>
            <p:nvPr/>
          </p:nvGrpSpPr>
          <p:grpSpPr>
            <a:xfrm>
              <a:off x="9068659" y="2181823"/>
              <a:ext cx="347957" cy="55254"/>
              <a:chOff x="5619465" y="2165947"/>
              <a:chExt cx="438440" cy="69621"/>
            </a:xfr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1" name="타원 50"/>
              <p:cNvSpPr/>
              <p:nvPr/>
            </p:nvSpPr>
            <p:spPr>
              <a:xfrm>
                <a:off x="5619465" y="2165947"/>
                <a:ext cx="69622" cy="69621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타원 51"/>
              <p:cNvSpPr/>
              <p:nvPr/>
            </p:nvSpPr>
            <p:spPr>
              <a:xfrm>
                <a:off x="5712331" y="2165947"/>
                <a:ext cx="69622" cy="69621"/>
              </a:xfrm>
              <a:prstGeom prst="ellips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타원 52"/>
              <p:cNvSpPr/>
              <p:nvPr/>
            </p:nvSpPr>
            <p:spPr>
              <a:xfrm>
                <a:off x="5805190" y="2165947"/>
                <a:ext cx="69622" cy="69621"/>
              </a:xfrm>
              <a:prstGeom prst="ellips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5898049" y="2165947"/>
                <a:ext cx="69622" cy="69621"/>
              </a:xfrm>
              <a:prstGeom prst="ellips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5988283" y="2165947"/>
                <a:ext cx="69622" cy="69621"/>
              </a:xfrm>
              <a:prstGeom prst="ellips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8797582" y="2323177"/>
              <a:ext cx="890155" cy="780703"/>
            </a:xfrm>
            <a:prstGeom prst="roundRect">
              <a:avLst>
                <a:gd name="adj" fmla="val 9576"/>
              </a:avLst>
            </a:prstGeom>
            <a:solidFill>
              <a:srgbClr val="2C3E5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7885285" y="2323177"/>
              <a:ext cx="890155" cy="780703"/>
            </a:xfrm>
            <a:prstGeom prst="roundRect">
              <a:avLst>
                <a:gd name="adj" fmla="val 9576"/>
              </a:avLst>
            </a:prstGeom>
            <a:solidFill>
              <a:srgbClr val="1ABC9C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717162" y="2323177"/>
              <a:ext cx="890155" cy="780703"/>
            </a:xfrm>
            <a:prstGeom prst="roundRect">
              <a:avLst>
                <a:gd name="adj" fmla="val 9576"/>
              </a:avLst>
            </a:prstGeom>
            <a:solidFill>
              <a:srgbClr val="2C3E5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7880246" y="3134707"/>
              <a:ext cx="890155" cy="780703"/>
            </a:xfrm>
            <a:prstGeom prst="roundRect">
              <a:avLst>
                <a:gd name="adj" fmla="val 9576"/>
              </a:avLst>
            </a:prstGeom>
            <a:solidFill>
              <a:srgbClr val="2C3E5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8797582" y="3134707"/>
              <a:ext cx="890155" cy="780703"/>
            </a:xfrm>
            <a:prstGeom prst="roundRect">
              <a:avLst>
                <a:gd name="adj" fmla="val 9576"/>
              </a:avLst>
            </a:prstGeom>
            <a:solidFill>
              <a:srgbClr val="2C3E5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9717162" y="3134707"/>
              <a:ext cx="890155" cy="780703"/>
            </a:xfrm>
            <a:prstGeom prst="roundRect">
              <a:avLst>
                <a:gd name="adj" fmla="val 9576"/>
              </a:avLst>
            </a:prstGeom>
            <a:solidFill>
              <a:srgbClr val="2C3E5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879143" y="2854674"/>
              <a:ext cx="685288" cy="1607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/>
                <a:t>공지사항</a:t>
              </a:r>
              <a:endParaRPr lang="ko-KR" altLang="en-US" b="1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987718" y="2854674"/>
              <a:ext cx="685288" cy="1607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/>
                <a:t>회원정보</a:t>
              </a:r>
              <a:endParaRPr lang="ko-KR" altLang="en-US" b="1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9819595" y="2854674"/>
              <a:ext cx="685288" cy="1607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/>
                <a:t>단체소개</a:t>
              </a:r>
              <a:endParaRPr lang="ko-KR" altLang="en-US" b="1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961807" y="3685347"/>
              <a:ext cx="685288" cy="1607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/>
                <a:t>행사앨범</a:t>
              </a:r>
              <a:endParaRPr lang="ko-KR" altLang="en-US" b="1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8900015" y="3685347"/>
              <a:ext cx="685288" cy="1607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/>
                <a:t>단체일정</a:t>
              </a:r>
              <a:endParaRPr lang="ko-KR" altLang="en-US" b="1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9819595" y="3685347"/>
              <a:ext cx="685288" cy="1607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/>
                <a:t>게시판</a:t>
              </a:r>
              <a:endParaRPr lang="ko-KR" altLang="en-US" b="1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7914796" y="537318"/>
              <a:ext cx="138459" cy="137610"/>
              <a:chOff x="8760379" y="477115"/>
              <a:chExt cx="191193" cy="190020"/>
            </a:xfrm>
          </p:grpSpPr>
          <p:sp>
            <p:nvSpPr>
              <p:cNvPr id="48" name="직사각형 47"/>
              <p:cNvSpPr/>
              <p:nvPr/>
            </p:nvSpPr>
            <p:spPr>
              <a:xfrm>
                <a:off x="8760379" y="477115"/>
                <a:ext cx="191193" cy="45719"/>
              </a:xfrm>
              <a:prstGeom prst="rect">
                <a:avLst/>
              </a:prstGeom>
              <a:solidFill>
                <a:srgbClr val="2C3E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8760379" y="549851"/>
                <a:ext cx="191193" cy="45719"/>
              </a:xfrm>
              <a:prstGeom prst="rect">
                <a:avLst/>
              </a:prstGeom>
              <a:solidFill>
                <a:srgbClr val="2C3E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8760379" y="621416"/>
                <a:ext cx="191193" cy="45719"/>
              </a:xfrm>
              <a:prstGeom prst="rect">
                <a:avLst/>
              </a:prstGeom>
              <a:solidFill>
                <a:srgbClr val="2C3E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직사각형 21"/>
            <p:cNvSpPr/>
            <p:nvPr/>
          </p:nvSpPr>
          <p:spPr>
            <a:xfrm>
              <a:off x="8617581" y="514174"/>
              <a:ext cx="1250156" cy="1671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smtClean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단체이름</a:t>
              </a:r>
              <a:endParaRPr lang="ko-KR" altLang="en-US" sz="9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869862" y="3951982"/>
              <a:ext cx="2723803" cy="2576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50" smtClean="0">
                  <a:solidFill>
                    <a:srgbClr val="2C3E5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공지사항                                               </a:t>
              </a:r>
              <a:endParaRPr lang="ko-KR" altLang="en-US" sz="1050">
                <a:solidFill>
                  <a:srgbClr val="2C3E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7869862" y="4194579"/>
              <a:ext cx="2723804" cy="257694"/>
              <a:chOff x="5397730" y="4182956"/>
              <a:chExt cx="2723804" cy="257694"/>
            </a:xfrm>
          </p:grpSpPr>
          <p:sp>
            <p:nvSpPr>
              <p:cNvPr id="45" name="직사각형 44"/>
              <p:cNvSpPr/>
              <p:nvPr/>
            </p:nvSpPr>
            <p:spPr>
              <a:xfrm>
                <a:off x="5397730" y="4182956"/>
                <a:ext cx="2723803" cy="2576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700" smtClean="0">
                    <a:solidFill>
                      <a:schemeClr val="bg1">
                        <a:lumMod val="6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2021</a:t>
                </a:r>
                <a:r>
                  <a:rPr lang="ko-KR" altLang="en-US" sz="700" smtClean="0">
                    <a:solidFill>
                      <a:schemeClr val="bg1">
                        <a:lumMod val="6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년도 </a:t>
                </a:r>
                <a:r>
                  <a:rPr lang="en-US" altLang="ko-KR" sz="700" smtClean="0">
                    <a:solidFill>
                      <a:schemeClr val="bg1">
                        <a:lumMod val="6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Work Shop</a:t>
                </a:r>
                <a:r>
                  <a:rPr lang="ko-KR" altLang="en-US" sz="1000" smtClean="0">
                    <a:solidFill>
                      <a:schemeClr val="bg1">
                        <a:lumMod val="6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                                               </a:t>
                </a:r>
                <a:endParaRPr lang="ko-KR" altLang="en-US" sz="100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cxnSp>
            <p:nvCxnSpPr>
              <p:cNvPr id="46" name="직선 연결선 45"/>
              <p:cNvCxnSpPr/>
              <p:nvPr/>
            </p:nvCxnSpPr>
            <p:spPr>
              <a:xfrm>
                <a:off x="5437727" y="4440650"/>
                <a:ext cx="2642241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직사각형 46"/>
              <p:cNvSpPr/>
              <p:nvPr/>
            </p:nvSpPr>
            <p:spPr>
              <a:xfrm>
                <a:off x="7234648" y="4207131"/>
                <a:ext cx="886886" cy="2335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700" smtClean="0">
                    <a:solidFill>
                      <a:schemeClr val="bg1">
                        <a:lumMod val="6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2020.03.11</a:t>
                </a:r>
                <a:endParaRPr lang="ko-KR" altLang="en-US" sz="70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7869862" y="4468554"/>
              <a:ext cx="2723804" cy="257694"/>
              <a:chOff x="5397730" y="4182956"/>
              <a:chExt cx="2723804" cy="257694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5397730" y="4182956"/>
                <a:ext cx="2723803" cy="2576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700" smtClean="0">
                    <a:solidFill>
                      <a:schemeClr val="bg1">
                        <a:lumMod val="6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2021</a:t>
                </a:r>
                <a:r>
                  <a:rPr lang="ko-KR" altLang="en-US" sz="700" smtClean="0">
                    <a:solidFill>
                      <a:schemeClr val="bg1">
                        <a:lumMod val="6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년도 </a:t>
                </a:r>
                <a:r>
                  <a:rPr lang="en-US" altLang="ko-KR" sz="700" smtClean="0">
                    <a:solidFill>
                      <a:schemeClr val="bg1">
                        <a:lumMod val="6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Work Shop</a:t>
                </a:r>
                <a:r>
                  <a:rPr lang="ko-KR" altLang="en-US" sz="1000" smtClean="0">
                    <a:solidFill>
                      <a:schemeClr val="bg1">
                        <a:lumMod val="6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                                               </a:t>
                </a:r>
                <a:endParaRPr lang="ko-KR" altLang="en-US" sz="100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cxnSp>
            <p:nvCxnSpPr>
              <p:cNvPr id="43" name="직선 연결선 42"/>
              <p:cNvCxnSpPr/>
              <p:nvPr/>
            </p:nvCxnSpPr>
            <p:spPr>
              <a:xfrm>
                <a:off x="5437727" y="4440650"/>
                <a:ext cx="2642241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직사각형 43"/>
              <p:cNvSpPr/>
              <p:nvPr/>
            </p:nvSpPr>
            <p:spPr>
              <a:xfrm>
                <a:off x="7234648" y="4207131"/>
                <a:ext cx="886886" cy="2335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700" smtClean="0">
                    <a:solidFill>
                      <a:schemeClr val="bg1">
                        <a:lumMod val="6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2020.03.11</a:t>
                </a:r>
                <a:endParaRPr lang="ko-KR" altLang="en-US" sz="70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7869862" y="4733865"/>
              <a:ext cx="2723804" cy="257694"/>
              <a:chOff x="5397730" y="4182956"/>
              <a:chExt cx="2723804" cy="257694"/>
            </a:xfrm>
          </p:grpSpPr>
          <p:sp>
            <p:nvSpPr>
              <p:cNvPr id="39" name="직사각형 38"/>
              <p:cNvSpPr/>
              <p:nvPr/>
            </p:nvSpPr>
            <p:spPr>
              <a:xfrm>
                <a:off x="5397730" y="4182956"/>
                <a:ext cx="2723803" cy="2576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700" smtClean="0">
                    <a:solidFill>
                      <a:schemeClr val="bg1">
                        <a:lumMod val="6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2021</a:t>
                </a:r>
                <a:r>
                  <a:rPr lang="ko-KR" altLang="en-US" sz="700" smtClean="0">
                    <a:solidFill>
                      <a:schemeClr val="bg1">
                        <a:lumMod val="6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년도 </a:t>
                </a:r>
                <a:r>
                  <a:rPr lang="en-US" altLang="ko-KR" sz="700" smtClean="0">
                    <a:solidFill>
                      <a:schemeClr val="bg1">
                        <a:lumMod val="6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Work Shop</a:t>
                </a:r>
                <a:r>
                  <a:rPr lang="ko-KR" altLang="en-US" sz="1000" smtClean="0">
                    <a:solidFill>
                      <a:schemeClr val="bg1">
                        <a:lumMod val="6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                                               </a:t>
                </a:r>
                <a:endParaRPr lang="ko-KR" altLang="en-US" sz="100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cxnSp>
            <p:nvCxnSpPr>
              <p:cNvPr id="40" name="직선 연결선 39"/>
              <p:cNvCxnSpPr/>
              <p:nvPr/>
            </p:nvCxnSpPr>
            <p:spPr>
              <a:xfrm>
                <a:off x="5437727" y="4440650"/>
                <a:ext cx="2642241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직사각형 40"/>
              <p:cNvSpPr/>
              <p:nvPr/>
            </p:nvSpPr>
            <p:spPr>
              <a:xfrm>
                <a:off x="7234648" y="4207131"/>
                <a:ext cx="886886" cy="2335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700" smtClean="0">
                    <a:solidFill>
                      <a:schemeClr val="bg1">
                        <a:lumMod val="6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2020.03.11</a:t>
                </a:r>
                <a:endParaRPr lang="ko-KR" altLang="en-US" sz="70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7" name="십자형 26"/>
            <p:cNvSpPr/>
            <p:nvPr/>
          </p:nvSpPr>
          <p:spPr>
            <a:xfrm>
              <a:off x="10438409" y="4038897"/>
              <a:ext cx="113691" cy="113691"/>
            </a:xfrm>
            <a:prstGeom prst="plus">
              <a:avLst>
                <a:gd name="adj" fmla="val 4275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7846217" y="5013297"/>
              <a:ext cx="2723803" cy="2576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50" smtClean="0">
                  <a:solidFill>
                    <a:srgbClr val="2C3E5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행사앨범                                               </a:t>
              </a:r>
              <a:endParaRPr lang="ko-KR" altLang="en-US" sz="1050">
                <a:solidFill>
                  <a:srgbClr val="2C3E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9" name="십자형 28"/>
            <p:cNvSpPr/>
            <p:nvPr/>
          </p:nvSpPr>
          <p:spPr>
            <a:xfrm>
              <a:off x="10414764" y="5100212"/>
              <a:ext cx="113691" cy="113691"/>
            </a:xfrm>
            <a:prstGeom prst="plus">
              <a:avLst>
                <a:gd name="adj" fmla="val 4275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7925882" y="5270991"/>
              <a:ext cx="2602574" cy="806058"/>
            </a:xfrm>
            <a:prstGeom prst="roundRect">
              <a:avLst>
                <a:gd name="adj" fmla="val 4378"/>
              </a:avLst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7802660" y="403629"/>
              <a:ext cx="2880000" cy="5760000"/>
            </a:xfrm>
            <a:prstGeom prst="roundRect">
              <a:avLst>
                <a:gd name="adj" fmla="val 3303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63246" y="531878"/>
              <a:ext cx="130420" cy="154719"/>
            </a:xfrm>
            <a:prstGeom prst="rect">
              <a:avLst/>
            </a:prstGeom>
          </p:spPr>
        </p:pic>
        <p:sp>
          <p:nvSpPr>
            <p:cNvPr id="33" name="타원 32"/>
            <p:cNvSpPr/>
            <p:nvPr/>
          </p:nvSpPr>
          <p:spPr>
            <a:xfrm>
              <a:off x="10528456" y="529435"/>
              <a:ext cx="85783" cy="85783"/>
            </a:xfrm>
            <a:prstGeom prst="ellipse">
              <a:avLst/>
            </a:prstGeom>
            <a:solidFill>
              <a:srgbClr val="E74C3C"/>
            </a:solidFill>
            <a:ln>
              <a:solidFill>
                <a:srgbClr val="E74C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0444644" y="534294"/>
              <a:ext cx="250032" cy="77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" smtClean="0"/>
                <a:t>12</a:t>
              </a:r>
              <a:endParaRPr lang="ko-KR" altLang="en-US" sz="1600"/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9072415" y="2477632"/>
              <a:ext cx="298743" cy="335981"/>
              <a:chOff x="5674380" y="2402653"/>
              <a:chExt cx="344346" cy="391817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5789120" y="2694109"/>
                <a:ext cx="100361" cy="100361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8" name="그림 3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74380" y="2402653"/>
                <a:ext cx="344346" cy="344346"/>
              </a:xfrm>
              <a:prstGeom prst="rect">
                <a:avLst/>
              </a:prstGeom>
            </p:spPr>
          </p:pic>
        </p:grp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60413" y="3305962"/>
              <a:ext cx="370923" cy="301375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>
            <a:off x="3744776" y="642093"/>
            <a:ext cx="5890293" cy="14315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유저 친화적인 편리한 </a:t>
            </a:r>
            <a:r>
              <a:rPr lang="en-US" altLang="ko-KR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UI</a:t>
            </a:r>
            <a:r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를 통해 기존 대학교 동창회 및 동문회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등에서 쉽게 관리할 수 있게 어플 제작 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8545895" y="2854602"/>
            <a:ext cx="3261433" cy="2772413"/>
            <a:chOff x="1892190" y="1643726"/>
            <a:chExt cx="3261433" cy="2772413"/>
          </a:xfrm>
        </p:grpSpPr>
        <p:grpSp>
          <p:nvGrpSpPr>
            <p:cNvPr id="59" name="그룹 58"/>
            <p:cNvGrpSpPr/>
            <p:nvPr/>
          </p:nvGrpSpPr>
          <p:grpSpPr>
            <a:xfrm>
              <a:off x="2383352" y="1643726"/>
              <a:ext cx="892613" cy="1035431"/>
              <a:chOff x="2564962" y="1587938"/>
              <a:chExt cx="1740776" cy="2019300"/>
            </a:xfrm>
          </p:grpSpPr>
          <p:sp>
            <p:nvSpPr>
              <p:cNvPr id="102" name="육각형 101"/>
              <p:cNvSpPr/>
              <p:nvPr/>
            </p:nvSpPr>
            <p:spPr>
              <a:xfrm rot="5400000">
                <a:off x="2425700" y="1727200"/>
                <a:ext cx="2019300" cy="1740776"/>
              </a:xfrm>
              <a:prstGeom prst="hexagon">
                <a:avLst/>
              </a:prstGeom>
              <a:solidFill>
                <a:srgbClr val="00A7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3" name="그룹 102"/>
              <p:cNvGrpSpPr/>
              <p:nvPr/>
            </p:nvGrpSpPr>
            <p:grpSpPr>
              <a:xfrm>
                <a:off x="3042233" y="2073748"/>
                <a:ext cx="786234" cy="1238215"/>
                <a:chOff x="2829144" y="-63062"/>
                <a:chExt cx="1740776" cy="2741492"/>
              </a:xfrm>
            </p:grpSpPr>
            <p:sp>
              <p:nvSpPr>
                <p:cNvPr id="104" name="도넛 103"/>
                <p:cNvSpPr/>
                <p:nvPr/>
              </p:nvSpPr>
              <p:spPr>
                <a:xfrm>
                  <a:off x="3153651" y="-63062"/>
                  <a:ext cx="1091762" cy="1091762"/>
                </a:xfrm>
                <a:prstGeom prst="donut">
                  <a:avLst>
                    <a:gd name="adj" fmla="val 10317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막힌 원호 104"/>
                <p:cNvSpPr/>
                <p:nvPr/>
              </p:nvSpPr>
              <p:spPr>
                <a:xfrm>
                  <a:off x="2829144" y="1078230"/>
                  <a:ext cx="1740776" cy="1600200"/>
                </a:xfrm>
                <a:prstGeom prst="blockArc">
                  <a:avLst>
                    <a:gd name="adj1" fmla="val 10800000"/>
                    <a:gd name="adj2" fmla="val 21332694"/>
                    <a:gd name="adj3" fmla="val 612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0" name="그룹 59"/>
            <p:cNvGrpSpPr/>
            <p:nvPr/>
          </p:nvGrpSpPr>
          <p:grpSpPr>
            <a:xfrm>
              <a:off x="3323152" y="1643726"/>
              <a:ext cx="892613" cy="1035431"/>
              <a:chOff x="2564962" y="1587938"/>
              <a:chExt cx="1740776" cy="2019300"/>
            </a:xfrm>
          </p:grpSpPr>
          <p:sp>
            <p:nvSpPr>
              <p:cNvPr id="98" name="육각형 97"/>
              <p:cNvSpPr/>
              <p:nvPr/>
            </p:nvSpPr>
            <p:spPr>
              <a:xfrm rot="5400000">
                <a:off x="2425700" y="1727200"/>
                <a:ext cx="2019300" cy="1740776"/>
              </a:xfrm>
              <a:prstGeom prst="hexagon">
                <a:avLst/>
              </a:prstGeom>
              <a:solidFill>
                <a:srgbClr val="00A7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9" name="그룹 98"/>
              <p:cNvGrpSpPr/>
              <p:nvPr/>
            </p:nvGrpSpPr>
            <p:grpSpPr>
              <a:xfrm>
                <a:off x="3042233" y="2073748"/>
                <a:ext cx="786234" cy="1238215"/>
                <a:chOff x="2829144" y="-63062"/>
                <a:chExt cx="1740776" cy="2741492"/>
              </a:xfrm>
            </p:grpSpPr>
            <p:sp>
              <p:nvSpPr>
                <p:cNvPr id="100" name="도넛 99"/>
                <p:cNvSpPr/>
                <p:nvPr/>
              </p:nvSpPr>
              <p:spPr>
                <a:xfrm>
                  <a:off x="3153651" y="-63062"/>
                  <a:ext cx="1091762" cy="1091762"/>
                </a:xfrm>
                <a:prstGeom prst="donut">
                  <a:avLst>
                    <a:gd name="adj" fmla="val 10317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막힌 원호 100"/>
                <p:cNvSpPr/>
                <p:nvPr/>
              </p:nvSpPr>
              <p:spPr>
                <a:xfrm>
                  <a:off x="2829144" y="1078230"/>
                  <a:ext cx="1740776" cy="1600200"/>
                </a:xfrm>
                <a:prstGeom prst="blockArc">
                  <a:avLst>
                    <a:gd name="adj1" fmla="val 10800000"/>
                    <a:gd name="adj2" fmla="val 21332694"/>
                    <a:gd name="adj3" fmla="val 612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1" name="그룹 60"/>
            <p:cNvGrpSpPr/>
            <p:nvPr/>
          </p:nvGrpSpPr>
          <p:grpSpPr>
            <a:xfrm>
              <a:off x="4261010" y="1643726"/>
              <a:ext cx="892613" cy="1035431"/>
              <a:chOff x="2564962" y="1587938"/>
              <a:chExt cx="1740776" cy="2019300"/>
            </a:xfrm>
          </p:grpSpPr>
          <p:sp>
            <p:nvSpPr>
              <p:cNvPr id="94" name="육각형 93"/>
              <p:cNvSpPr/>
              <p:nvPr/>
            </p:nvSpPr>
            <p:spPr>
              <a:xfrm rot="5400000">
                <a:off x="2425700" y="1727200"/>
                <a:ext cx="2019300" cy="1740776"/>
              </a:xfrm>
              <a:prstGeom prst="hexagon">
                <a:avLst/>
              </a:prstGeom>
              <a:solidFill>
                <a:srgbClr val="00A7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5" name="그룹 94"/>
              <p:cNvGrpSpPr/>
              <p:nvPr/>
            </p:nvGrpSpPr>
            <p:grpSpPr>
              <a:xfrm>
                <a:off x="3042233" y="2073748"/>
                <a:ext cx="786234" cy="1238215"/>
                <a:chOff x="2829144" y="-63062"/>
                <a:chExt cx="1740776" cy="2741492"/>
              </a:xfrm>
            </p:grpSpPr>
            <p:sp>
              <p:nvSpPr>
                <p:cNvPr id="96" name="도넛 95"/>
                <p:cNvSpPr/>
                <p:nvPr/>
              </p:nvSpPr>
              <p:spPr>
                <a:xfrm>
                  <a:off x="3153651" y="-63062"/>
                  <a:ext cx="1091762" cy="1091762"/>
                </a:xfrm>
                <a:prstGeom prst="donut">
                  <a:avLst>
                    <a:gd name="adj" fmla="val 10317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" name="막힌 원호 96"/>
                <p:cNvSpPr/>
                <p:nvPr/>
              </p:nvSpPr>
              <p:spPr>
                <a:xfrm>
                  <a:off x="2829144" y="1078230"/>
                  <a:ext cx="1740776" cy="1600200"/>
                </a:xfrm>
                <a:prstGeom prst="blockArc">
                  <a:avLst>
                    <a:gd name="adj1" fmla="val 10800000"/>
                    <a:gd name="adj2" fmla="val 21332694"/>
                    <a:gd name="adj3" fmla="val 612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2" name="그룹 61"/>
            <p:cNvGrpSpPr/>
            <p:nvPr/>
          </p:nvGrpSpPr>
          <p:grpSpPr>
            <a:xfrm>
              <a:off x="2859602" y="2510501"/>
              <a:ext cx="892613" cy="1035431"/>
              <a:chOff x="2564962" y="1587938"/>
              <a:chExt cx="1740776" cy="2019300"/>
            </a:xfrm>
          </p:grpSpPr>
          <p:sp>
            <p:nvSpPr>
              <p:cNvPr id="90" name="육각형 89"/>
              <p:cNvSpPr/>
              <p:nvPr/>
            </p:nvSpPr>
            <p:spPr>
              <a:xfrm rot="5400000">
                <a:off x="2425700" y="1727200"/>
                <a:ext cx="2019300" cy="1740776"/>
              </a:xfrm>
              <a:prstGeom prst="hexagon">
                <a:avLst/>
              </a:prstGeom>
              <a:solidFill>
                <a:srgbClr val="00A7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1" name="그룹 90"/>
              <p:cNvGrpSpPr/>
              <p:nvPr/>
            </p:nvGrpSpPr>
            <p:grpSpPr>
              <a:xfrm>
                <a:off x="3042233" y="2073748"/>
                <a:ext cx="786234" cy="1238215"/>
                <a:chOff x="2829144" y="-63062"/>
                <a:chExt cx="1740776" cy="2741492"/>
              </a:xfrm>
            </p:grpSpPr>
            <p:sp>
              <p:nvSpPr>
                <p:cNvPr id="92" name="도넛 91"/>
                <p:cNvSpPr/>
                <p:nvPr/>
              </p:nvSpPr>
              <p:spPr>
                <a:xfrm>
                  <a:off x="3153651" y="-63062"/>
                  <a:ext cx="1091762" cy="1091762"/>
                </a:xfrm>
                <a:prstGeom prst="donut">
                  <a:avLst>
                    <a:gd name="adj" fmla="val 10317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막힌 원호 92"/>
                <p:cNvSpPr/>
                <p:nvPr/>
              </p:nvSpPr>
              <p:spPr>
                <a:xfrm>
                  <a:off x="2829144" y="1078230"/>
                  <a:ext cx="1740776" cy="1600200"/>
                </a:xfrm>
                <a:prstGeom prst="blockArc">
                  <a:avLst>
                    <a:gd name="adj1" fmla="val 10800000"/>
                    <a:gd name="adj2" fmla="val 21332694"/>
                    <a:gd name="adj3" fmla="val 612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3" name="그룹 62"/>
            <p:cNvGrpSpPr/>
            <p:nvPr/>
          </p:nvGrpSpPr>
          <p:grpSpPr>
            <a:xfrm>
              <a:off x="3799402" y="2510501"/>
              <a:ext cx="892613" cy="1035431"/>
              <a:chOff x="2564962" y="1587938"/>
              <a:chExt cx="1740776" cy="2019300"/>
            </a:xfrm>
          </p:grpSpPr>
          <p:sp>
            <p:nvSpPr>
              <p:cNvPr id="86" name="육각형 85"/>
              <p:cNvSpPr/>
              <p:nvPr/>
            </p:nvSpPr>
            <p:spPr>
              <a:xfrm rot="5400000">
                <a:off x="2425700" y="1727200"/>
                <a:ext cx="2019300" cy="1740776"/>
              </a:xfrm>
              <a:prstGeom prst="hexagon">
                <a:avLst/>
              </a:prstGeom>
              <a:solidFill>
                <a:srgbClr val="00A7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7" name="그룹 86"/>
              <p:cNvGrpSpPr/>
              <p:nvPr/>
            </p:nvGrpSpPr>
            <p:grpSpPr>
              <a:xfrm>
                <a:off x="3042233" y="2073748"/>
                <a:ext cx="786234" cy="1238215"/>
                <a:chOff x="2829144" y="-63062"/>
                <a:chExt cx="1740776" cy="2741492"/>
              </a:xfrm>
            </p:grpSpPr>
            <p:sp>
              <p:nvSpPr>
                <p:cNvPr id="88" name="도넛 87"/>
                <p:cNvSpPr/>
                <p:nvPr/>
              </p:nvSpPr>
              <p:spPr>
                <a:xfrm>
                  <a:off x="3153651" y="-63062"/>
                  <a:ext cx="1091762" cy="1091762"/>
                </a:xfrm>
                <a:prstGeom prst="donut">
                  <a:avLst>
                    <a:gd name="adj" fmla="val 10317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막힌 원호 88"/>
                <p:cNvSpPr/>
                <p:nvPr/>
              </p:nvSpPr>
              <p:spPr>
                <a:xfrm>
                  <a:off x="2829144" y="1078230"/>
                  <a:ext cx="1740776" cy="1600200"/>
                </a:xfrm>
                <a:prstGeom prst="blockArc">
                  <a:avLst>
                    <a:gd name="adj1" fmla="val 10800000"/>
                    <a:gd name="adj2" fmla="val 21332694"/>
                    <a:gd name="adj3" fmla="val 612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4" name="그룹 63"/>
            <p:cNvGrpSpPr/>
            <p:nvPr/>
          </p:nvGrpSpPr>
          <p:grpSpPr>
            <a:xfrm>
              <a:off x="2383352" y="3380708"/>
              <a:ext cx="892613" cy="1035431"/>
              <a:chOff x="2564962" y="1587938"/>
              <a:chExt cx="1740776" cy="2019300"/>
            </a:xfrm>
          </p:grpSpPr>
          <p:sp>
            <p:nvSpPr>
              <p:cNvPr id="82" name="육각형 81"/>
              <p:cNvSpPr/>
              <p:nvPr/>
            </p:nvSpPr>
            <p:spPr>
              <a:xfrm rot="5400000">
                <a:off x="2425700" y="1727200"/>
                <a:ext cx="2019300" cy="1740776"/>
              </a:xfrm>
              <a:prstGeom prst="hexagon">
                <a:avLst/>
              </a:prstGeom>
              <a:solidFill>
                <a:srgbClr val="00A7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3" name="그룹 82"/>
              <p:cNvGrpSpPr/>
              <p:nvPr/>
            </p:nvGrpSpPr>
            <p:grpSpPr>
              <a:xfrm>
                <a:off x="3042233" y="2073748"/>
                <a:ext cx="786234" cy="1238215"/>
                <a:chOff x="2829144" y="-63062"/>
                <a:chExt cx="1740776" cy="2741492"/>
              </a:xfrm>
            </p:grpSpPr>
            <p:sp>
              <p:nvSpPr>
                <p:cNvPr id="84" name="도넛 83"/>
                <p:cNvSpPr/>
                <p:nvPr/>
              </p:nvSpPr>
              <p:spPr>
                <a:xfrm>
                  <a:off x="3153651" y="-63062"/>
                  <a:ext cx="1091762" cy="1091762"/>
                </a:xfrm>
                <a:prstGeom prst="donut">
                  <a:avLst>
                    <a:gd name="adj" fmla="val 10317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막힌 원호 84"/>
                <p:cNvSpPr/>
                <p:nvPr/>
              </p:nvSpPr>
              <p:spPr>
                <a:xfrm>
                  <a:off x="2829144" y="1078230"/>
                  <a:ext cx="1740776" cy="1600200"/>
                </a:xfrm>
                <a:prstGeom prst="blockArc">
                  <a:avLst>
                    <a:gd name="adj1" fmla="val 10800000"/>
                    <a:gd name="adj2" fmla="val 21332694"/>
                    <a:gd name="adj3" fmla="val 612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5" name="그룹 64"/>
            <p:cNvGrpSpPr/>
            <p:nvPr/>
          </p:nvGrpSpPr>
          <p:grpSpPr>
            <a:xfrm>
              <a:off x="4261010" y="3380708"/>
              <a:ext cx="892613" cy="1035431"/>
              <a:chOff x="2564962" y="1587938"/>
              <a:chExt cx="1740776" cy="2019300"/>
            </a:xfrm>
          </p:grpSpPr>
          <p:sp>
            <p:nvSpPr>
              <p:cNvPr id="78" name="육각형 77"/>
              <p:cNvSpPr/>
              <p:nvPr/>
            </p:nvSpPr>
            <p:spPr>
              <a:xfrm rot="5400000">
                <a:off x="2425700" y="1727200"/>
                <a:ext cx="2019300" cy="1740776"/>
              </a:xfrm>
              <a:prstGeom prst="hexagon">
                <a:avLst/>
              </a:prstGeom>
              <a:solidFill>
                <a:srgbClr val="00A7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9" name="그룹 78"/>
              <p:cNvGrpSpPr/>
              <p:nvPr/>
            </p:nvGrpSpPr>
            <p:grpSpPr>
              <a:xfrm>
                <a:off x="3042233" y="2073748"/>
                <a:ext cx="786234" cy="1238215"/>
                <a:chOff x="2829144" y="-63062"/>
                <a:chExt cx="1740776" cy="2741492"/>
              </a:xfrm>
            </p:grpSpPr>
            <p:sp>
              <p:nvSpPr>
                <p:cNvPr id="80" name="도넛 79"/>
                <p:cNvSpPr/>
                <p:nvPr/>
              </p:nvSpPr>
              <p:spPr>
                <a:xfrm>
                  <a:off x="3153651" y="-63062"/>
                  <a:ext cx="1091762" cy="1091762"/>
                </a:xfrm>
                <a:prstGeom prst="donut">
                  <a:avLst>
                    <a:gd name="adj" fmla="val 10317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막힌 원호 80"/>
                <p:cNvSpPr/>
                <p:nvPr/>
              </p:nvSpPr>
              <p:spPr>
                <a:xfrm>
                  <a:off x="2829144" y="1078230"/>
                  <a:ext cx="1740776" cy="1600200"/>
                </a:xfrm>
                <a:prstGeom prst="blockArc">
                  <a:avLst>
                    <a:gd name="adj1" fmla="val 10800000"/>
                    <a:gd name="adj2" fmla="val 21332694"/>
                    <a:gd name="adj3" fmla="val 612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7" name="그룹 66"/>
            <p:cNvGrpSpPr/>
            <p:nvPr/>
          </p:nvGrpSpPr>
          <p:grpSpPr>
            <a:xfrm>
              <a:off x="1892190" y="2510501"/>
              <a:ext cx="892613" cy="1035431"/>
              <a:chOff x="2564962" y="1587938"/>
              <a:chExt cx="1740776" cy="2019300"/>
            </a:xfrm>
          </p:grpSpPr>
          <p:sp>
            <p:nvSpPr>
              <p:cNvPr id="70" name="육각형 69"/>
              <p:cNvSpPr/>
              <p:nvPr/>
            </p:nvSpPr>
            <p:spPr>
              <a:xfrm rot="5400000">
                <a:off x="2425700" y="1727200"/>
                <a:ext cx="2019300" cy="1740776"/>
              </a:xfrm>
              <a:prstGeom prst="hexagon">
                <a:avLst/>
              </a:prstGeom>
              <a:solidFill>
                <a:srgbClr val="00A7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1" name="그룹 70"/>
              <p:cNvGrpSpPr/>
              <p:nvPr/>
            </p:nvGrpSpPr>
            <p:grpSpPr>
              <a:xfrm>
                <a:off x="3042233" y="2073748"/>
                <a:ext cx="786234" cy="1238215"/>
                <a:chOff x="2829144" y="-63062"/>
                <a:chExt cx="1740776" cy="2741492"/>
              </a:xfrm>
            </p:grpSpPr>
            <p:sp>
              <p:nvSpPr>
                <p:cNvPr id="72" name="도넛 71"/>
                <p:cNvSpPr/>
                <p:nvPr/>
              </p:nvSpPr>
              <p:spPr>
                <a:xfrm>
                  <a:off x="3153651" y="-63062"/>
                  <a:ext cx="1091762" cy="1091762"/>
                </a:xfrm>
                <a:prstGeom prst="donut">
                  <a:avLst>
                    <a:gd name="adj" fmla="val 10317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막힌 원호 72"/>
                <p:cNvSpPr/>
                <p:nvPr/>
              </p:nvSpPr>
              <p:spPr>
                <a:xfrm>
                  <a:off x="2829144" y="1078230"/>
                  <a:ext cx="1740776" cy="1600200"/>
                </a:xfrm>
                <a:prstGeom prst="blockArc">
                  <a:avLst>
                    <a:gd name="adj1" fmla="val 10800000"/>
                    <a:gd name="adj2" fmla="val 21332694"/>
                    <a:gd name="adj3" fmla="val 612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106" name="직사각형 105"/>
          <p:cNvSpPr/>
          <p:nvPr/>
        </p:nvSpPr>
        <p:spPr>
          <a:xfrm>
            <a:off x="7944430" y="5756528"/>
            <a:ext cx="4297054" cy="952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이를 통해 많은 사용자들을 유치하여</a:t>
            </a:r>
            <a:endParaRPr lang="en-US" altLang="ko-KR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수익을 창출할 예정입니다</a:t>
            </a:r>
            <a:r>
              <a:rPr lang="en-US" altLang="ko-KR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8" name="그림 10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314" y="3528487"/>
            <a:ext cx="4042225" cy="404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6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2" grpId="0"/>
      <p:bldP spid="10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575" y="143436"/>
            <a:ext cx="6038850" cy="50292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4679575"/>
            <a:ext cx="12192000" cy="1443319"/>
          </a:xfrm>
          <a:prstGeom prst="rect">
            <a:avLst/>
          </a:prstGeom>
          <a:solidFill>
            <a:srgbClr val="00A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smtClean="0"/>
              <a:t>우선 구글스토어에 출시 후 여유가 있을 경우 앱스토어에도 출시 계획 중입니다</a:t>
            </a:r>
            <a:r>
              <a:rPr lang="en-US" altLang="ko-KR" sz="2000" smtClean="0"/>
              <a:t>.</a:t>
            </a:r>
            <a:r>
              <a:rPr lang="ko-KR" altLang="en-US" sz="2000" smtClean="0"/>
              <a:t> 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546746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A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981200" y="1519517"/>
            <a:ext cx="8229600" cy="3818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감사합니다</a:t>
            </a:r>
            <a:r>
              <a:rPr lang="en-US" altLang="ko-KR" sz="800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.</a:t>
            </a:r>
            <a:endParaRPr lang="ko-KR" altLang="en-US" sz="800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60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907" y="-4716"/>
            <a:ext cx="7431314" cy="6862716"/>
          </a:xfrm>
          <a:prstGeom prst="rect">
            <a:avLst/>
          </a:prstGeom>
          <a:solidFill>
            <a:srgbClr val="00A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431314" y="0"/>
            <a:ext cx="4760686" cy="6862713"/>
            <a:chOff x="7431314" y="-4714"/>
            <a:chExt cx="4760686" cy="6862713"/>
          </a:xfrm>
        </p:grpSpPr>
        <p:sp>
          <p:nvSpPr>
            <p:cNvPr id="5" name="직사각형 4"/>
            <p:cNvSpPr/>
            <p:nvPr/>
          </p:nvSpPr>
          <p:spPr>
            <a:xfrm>
              <a:off x="7431314" y="-4714"/>
              <a:ext cx="4760686" cy="68627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229599" y="1378857"/>
              <a:ext cx="1785258" cy="30189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600" b="1" smtClean="0">
                  <a:solidFill>
                    <a:srgbClr val="183E63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목</a:t>
              </a:r>
              <a:endParaRPr lang="en-US" altLang="ko-KR" sz="9600" b="1" smtClean="0">
                <a:solidFill>
                  <a:srgbClr val="183E63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9600" b="1" smtClean="0">
                  <a:solidFill>
                    <a:srgbClr val="183E63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차</a:t>
              </a:r>
              <a:endParaRPr lang="ko-KR" altLang="en-US" sz="9600" b="1">
                <a:solidFill>
                  <a:srgbClr val="183E63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 rot="5400000">
              <a:off x="7830457" y="3616601"/>
              <a:ext cx="5239657" cy="8998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800" spc="1000" smtClean="0">
                  <a:solidFill>
                    <a:srgbClr val="183E63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contents</a:t>
              </a:r>
              <a:endParaRPr lang="ko-KR" altLang="en-US" sz="4800" spc="1000">
                <a:solidFill>
                  <a:srgbClr val="183E63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-907" y="335779"/>
            <a:ext cx="6139542" cy="6181725"/>
            <a:chOff x="0" y="345205"/>
            <a:chExt cx="6139542" cy="6181725"/>
          </a:xfrm>
        </p:grpSpPr>
        <p:sp>
          <p:nvSpPr>
            <p:cNvPr id="9" name="직사각형 8"/>
            <p:cNvSpPr/>
            <p:nvPr/>
          </p:nvSpPr>
          <p:spPr>
            <a:xfrm>
              <a:off x="0" y="345205"/>
              <a:ext cx="6139542" cy="6181725"/>
            </a:xfrm>
            <a:prstGeom prst="rect">
              <a:avLst/>
            </a:prstGeom>
            <a:solidFill>
              <a:srgbClr val="41BE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72886" y="429726"/>
              <a:ext cx="5101771" cy="58412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4000" b="1" spc="1200" smtClean="0">
                  <a:solidFill>
                    <a:srgbClr val="183E6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01 </a:t>
              </a:r>
              <a:r>
                <a:rPr lang="ko-KR" altLang="en-US" sz="4000" b="1" spc="1200" smtClean="0">
                  <a:solidFill>
                    <a:srgbClr val="183E6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멤버소개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4000" b="1" spc="1200" smtClean="0">
                  <a:solidFill>
                    <a:srgbClr val="183E6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02 </a:t>
              </a:r>
              <a:r>
                <a:rPr lang="ko-KR" altLang="en-US" sz="4000" b="1" spc="1200" smtClean="0">
                  <a:solidFill>
                    <a:srgbClr val="183E6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과제목적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4000" b="1" spc="1200" smtClean="0">
                  <a:solidFill>
                    <a:srgbClr val="183E6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03 </a:t>
              </a:r>
              <a:r>
                <a:rPr lang="ko-KR" altLang="en-US" sz="4000" b="1" spc="1200" smtClean="0">
                  <a:solidFill>
                    <a:srgbClr val="183E6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과제내용</a:t>
              </a:r>
              <a:endParaRPr lang="en-US" altLang="ko-KR" sz="4000" b="1" spc="1200" smtClean="0">
                <a:solidFill>
                  <a:srgbClr val="183E6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4000" b="1" spc="1200" smtClean="0">
                  <a:solidFill>
                    <a:srgbClr val="183E6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04 </a:t>
              </a:r>
              <a:r>
                <a:rPr lang="ko-KR" altLang="en-US" sz="4000" b="1" spc="1200" smtClean="0">
                  <a:solidFill>
                    <a:srgbClr val="183E6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향후계획</a:t>
              </a:r>
              <a:endParaRPr lang="ko-KR" altLang="en-US" sz="4000" b="1" spc="1200">
                <a:solidFill>
                  <a:srgbClr val="183E6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947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 rot="1740000">
            <a:off x="-147600" y="-815667"/>
            <a:ext cx="12791998" cy="9994900"/>
            <a:chOff x="-626756" y="-1336366"/>
            <a:chExt cx="12791998" cy="9994900"/>
          </a:xfrm>
        </p:grpSpPr>
        <p:sp>
          <p:nvSpPr>
            <p:cNvPr id="16" name="직사각형 15"/>
            <p:cNvSpPr/>
            <p:nvPr/>
          </p:nvSpPr>
          <p:spPr>
            <a:xfrm>
              <a:off x="-626756" y="-1336366"/>
              <a:ext cx="5359400" cy="9994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/>
            <p:cNvGrpSpPr/>
            <p:nvPr/>
          </p:nvGrpSpPr>
          <p:grpSpPr>
            <a:xfrm rot="21579321">
              <a:off x="-244925" y="-476247"/>
              <a:ext cx="4804410" cy="9120414"/>
              <a:chOff x="4278630" y="-741680"/>
              <a:chExt cx="4804410" cy="9120414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4278630" y="769620"/>
                <a:ext cx="4453165" cy="7609114"/>
                <a:chOff x="762000" y="1466850"/>
                <a:chExt cx="4453165" cy="7609114"/>
              </a:xfrm>
            </p:grpSpPr>
            <p:sp>
              <p:nvSpPr>
                <p:cNvPr id="3" name="이등변 삼각형 2"/>
                <p:cNvSpPr/>
                <p:nvPr/>
              </p:nvSpPr>
              <p:spPr>
                <a:xfrm>
                  <a:off x="762000" y="1466850"/>
                  <a:ext cx="4453165" cy="3138714"/>
                </a:xfrm>
                <a:prstGeom prst="triangle">
                  <a:avLst>
                    <a:gd name="adj" fmla="val 100000"/>
                  </a:avLst>
                </a:prstGeom>
                <a:solidFill>
                  <a:srgbClr val="F0FAF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" name="직사각형 4"/>
                <p:cNvSpPr/>
                <p:nvPr/>
              </p:nvSpPr>
              <p:spPr>
                <a:xfrm>
                  <a:off x="762000" y="4605563"/>
                  <a:ext cx="4453165" cy="4470401"/>
                </a:xfrm>
                <a:prstGeom prst="rect">
                  <a:avLst/>
                </a:prstGeom>
                <a:solidFill>
                  <a:srgbClr val="F0FAF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" name="직사각형 10"/>
              <p:cNvSpPr/>
              <p:nvPr/>
            </p:nvSpPr>
            <p:spPr>
              <a:xfrm>
                <a:off x="4592320" y="-741680"/>
                <a:ext cx="4490720" cy="7792720"/>
              </a:xfrm>
              <a:prstGeom prst="rect">
                <a:avLst/>
              </a:prstGeom>
              <a:solidFill>
                <a:srgbClr val="BDE7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4592320" y="1358900"/>
                <a:ext cx="4139475" cy="5692140"/>
                <a:chOff x="762000" y="1466850"/>
                <a:chExt cx="4453165" cy="7609114"/>
              </a:xfrm>
              <a:solidFill>
                <a:srgbClr val="B3E4F2"/>
              </a:solidFill>
            </p:grpSpPr>
            <p:sp>
              <p:nvSpPr>
                <p:cNvPr id="13" name="이등변 삼각형 12"/>
                <p:cNvSpPr/>
                <p:nvPr/>
              </p:nvSpPr>
              <p:spPr>
                <a:xfrm>
                  <a:off x="762000" y="1466850"/>
                  <a:ext cx="4453165" cy="3138714"/>
                </a:xfrm>
                <a:prstGeom prst="triangle">
                  <a:avLst>
                    <a:gd name="adj" fmla="val 10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직사각형 13"/>
                <p:cNvSpPr/>
                <p:nvPr/>
              </p:nvSpPr>
              <p:spPr>
                <a:xfrm>
                  <a:off x="762000" y="4605563"/>
                  <a:ext cx="4453165" cy="447040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7" name="직사각형 16"/>
            <p:cNvSpPr/>
            <p:nvPr/>
          </p:nvSpPr>
          <p:spPr>
            <a:xfrm>
              <a:off x="4732644" y="1892301"/>
              <a:ext cx="7432598" cy="6121400"/>
            </a:xfrm>
            <a:prstGeom prst="rect">
              <a:avLst/>
            </a:prstGeom>
            <a:solidFill>
              <a:srgbClr val="00A7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1894385" y="1703112"/>
            <a:ext cx="2984500" cy="1958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800" b="1" smtClean="0">
                <a:solidFill>
                  <a:srgbClr val="183E6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sz="13800" b="1">
              <a:solidFill>
                <a:srgbClr val="183E6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56891" y="3548831"/>
            <a:ext cx="3622914" cy="1264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b="1" spc="-150" smtClean="0">
                <a:solidFill>
                  <a:srgbClr val="183E6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PART</a:t>
            </a:r>
            <a:endParaRPr lang="ko-KR" altLang="en-US" sz="6000" b="1" spc="-150">
              <a:solidFill>
                <a:srgbClr val="183E6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 rot="1740000">
            <a:off x="5462598" y="3419659"/>
            <a:ext cx="3657600" cy="23834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멤버소개</a:t>
            </a:r>
            <a:endParaRPr lang="ko-KR" altLang="en-US" sz="66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226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직사각형 104"/>
          <p:cNvSpPr/>
          <p:nvPr/>
        </p:nvSpPr>
        <p:spPr>
          <a:xfrm rot="1895003">
            <a:off x="-1068561" y="-1901261"/>
            <a:ext cx="4567558" cy="8535087"/>
          </a:xfrm>
          <a:prstGeom prst="rect">
            <a:avLst/>
          </a:prstGeom>
          <a:solidFill>
            <a:srgbClr val="EEF8FC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/>
          <p:cNvGrpSpPr/>
          <p:nvPr/>
        </p:nvGrpSpPr>
        <p:grpSpPr>
          <a:xfrm>
            <a:off x="2256987" y="1390650"/>
            <a:ext cx="1740776" cy="2019300"/>
            <a:chOff x="2564962" y="1587938"/>
            <a:chExt cx="1740776" cy="2019300"/>
          </a:xfrm>
        </p:grpSpPr>
        <p:sp>
          <p:nvSpPr>
            <p:cNvPr id="10" name="육각형 9"/>
            <p:cNvSpPr/>
            <p:nvPr/>
          </p:nvSpPr>
          <p:spPr>
            <a:xfrm rot="5400000">
              <a:off x="2425700" y="1727200"/>
              <a:ext cx="2019300" cy="1740776"/>
            </a:xfrm>
            <a:prstGeom prst="hexagon">
              <a:avLst/>
            </a:prstGeom>
            <a:solidFill>
              <a:srgbClr val="00A7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3042233" y="2073748"/>
              <a:ext cx="786234" cy="1238215"/>
              <a:chOff x="2829144" y="-63062"/>
              <a:chExt cx="1740776" cy="2741492"/>
            </a:xfrm>
          </p:grpSpPr>
          <p:sp>
            <p:nvSpPr>
              <p:cNvPr id="47" name="도넛 46"/>
              <p:cNvSpPr/>
              <p:nvPr/>
            </p:nvSpPr>
            <p:spPr>
              <a:xfrm>
                <a:off x="3153651" y="-63062"/>
                <a:ext cx="1091762" cy="1091762"/>
              </a:xfrm>
              <a:prstGeom prst="donut">
                <a:avLst>
                  <a:gd name="adj" fmla="val 1031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막힌 원호 47"/>
              <p:cNvSpPr/>
              <p:nvPr/>
            </p:nvSpPr>
            <p:spPr>
              <a:xfrm>
                <a:off x="2829144" y="1078230"/>
                <a:ext cx="1740776" cy="1600200"/>
              </a:xfrm>
              <a:prstGeom prst="blockArc">
                <a:avLst>
                  <a:gd name="adj1" fmla="val 10800000"/>
                  <a:gd name="adj2" fmla="val 21332694"/>
                  <a:gd name="adj3" fmla="val 612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51" name="그룹 50"/>
          <p:cNvGrpSpPr/>
          <p:nvPr/>
        </p:nvGrpSpPr>
        <p:grpSpPr>
          <a:xfrm>
            <a:off x="3254813" y="3206124"/>
            <a:ext cx="1740776" cy="2019300"/>
            <a:chOff x="2564962" y="1587938"/>
            <a:chExt cx="1740776" cy="2019300"/>
          </a:xfrm>
        </p:grpSpPr>
        <p:sp>
          <p:nvSpPr>
            <p:cNvPr id="52" name="육각형 51"/>
            <p:cNvSpPr/>
            <p:nvPr/>
          </p:nvSpPr>
          <p:spPr>
            <a:xfrm rot="5400000">
              <a:off x="2425700" y="1727200"/>
              <a:ext cx="2019300" cy="1740776"/>
            </a:xfrm>
            <a:prstGeom prst="hexagon">
              <a:avLst/>
            </a:prstGeom>
            <a:solidFill>
              <a:srgbClr val="41BE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3" name="그룹 52"/>
            <p:cNvGrpSpPr/>
            <p:nvPr/>
          </p:nvGrpSpPr>
          <p:grpSpPr>
            <a:xfrm>
              <a:off x="3042233" y="2073748"/>
              <a:ext cx="786234" cy="1238215"/>
              <a:chOff x="2829144" y="-63062"/>
              <a:chExt cx="1740776" cy="2741492"/>
            </a:xfrm>
          </p:grpSpPr>
          <p:sp>
            <p:nvSpPr>
              <p:cNvPr id="54" name="도넛 53"/>
              <p:cNvSpPr/>
              <p:nvPr/>
            </p:nvSpPr>
            <p:spPr>
              <a:xfrm>
                <a:off x="3153651" y="-63062"/>
                <a:ext cx="1091762" cy="1091762"/>
              </a:xfrm>
              <a:prstGeom prst="donut">
                <a:avLst>
                  <a:gd name="adj" fmla="val 1031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막힌 원호 54"/>
              <p:cNvSpPr/>
              <p:nvPr/>
            </p:nvSpPr>
            <p:spPr>
              <a:xfrm>
                <a:off x="2829144" y="1078230"/>
                <a:ext cx="1740776" cy="1600200"/>
              </a:xfrm>
              <a:prstGeom prst="blockArc">
                <a:avLst>
                  <a:gd name="adj1" fmla="val 10800000"/>
                  <a:gd name="adj2" fmla="val 21332694"/>
                  <a:gd name="adj3" fmla="val 612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56" name="그룹 55"/>
          <p:cNvGrpSpPr/>
          <p:nvPr/>
        </p:nvGrpSpPr>
        <p:grpSpPr>
          <a:xfrm>
            <a:off x="5250465" y="3206124"/>
            <a:ext cx="1740776" cy="2019300"/>
            <a:chOff x="2564962" y="1587938"/>
            <a:chExt cx="1740776" cy="2019300"/>
          </a:xfrm>
        </p:grpSpPr>
        <p:sp>
          <p:nvSpPr>
            <p:cNvPr id="57" name="육각형 56"/>
            <p:cNvSpPr/>
            <p:nvPr/>
          </p:nvSpPr>
          <p:spPr>
            <a:xfrm rot="5400000">
              <a:off x="2425700" y="1727200"/>
              <a:ext cx="2019300" cy="1740776"/>
            </a:xfrm>
            <a:prstGeom prst="hexagon">
              <a:avLst/>
            </a:prstGeom>
            <a:solidFill>
              <a:srgbClr val="00A7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3042233" y="2073748"/>
              <a:ext cx="786234" cy="1238215"/>
              <a:chOff x="2829144" y="-63062"/>
              <a:chExt cx="1740776" cy="2741492"/>
            </a:xfrm>
          </p:grpSpPr>
          <p:sp>
            <p:nvSpPr>
              <p:cNvPr id="59" name="도넛 58"/>
              <p:cNvSpPr/>
              <p:nvPr/>
            </p:nvSpPr>
            <p:spPr>
              <a:xfrm>
                <a:off x="3153651" y="-63062"/>
                <a:ext cx="1091762" cy="1091762"/>
              </a:xfrm>
              <a:prstGeom prst="donut">
                <a:avLst>
                  <a:gd name="adj" fmla="val 1031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막힌 원호 59"/>
              <p:cNvSpPr/>
              <p:nvPr/>
            </p:nvSpPr>
            <p:spPr>
              <a:xfrm>
                <a:off x="2829144" y="1078230"/>
                <a:ext cx="1740776" cy="1600200"/>
              </a:xfrm>
              <a:prstGeom prst="blockArc">
                <a:avLst>
                  <a:gd name="adj1" fmla="val 10800000"/>
                  <a:gd name="adj2" fmla="val 21332694"/>
                  <a:gd name="adj3" fmla="val 612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61" name="그룹 60"/>
          <p:cNvGrpSpPr/>
          <p:nvPr/>
        </p:nvGrpSpPr>
        <p:grpSpPr>
          <a:xfrm>
            <a:off x="6248291" y="1390650"/>
            <a:ext cx="1740776" cy="2019300"/>
            <a:chOff x="2564962" y="1587938"/>
            <a:chExt cx="1740776" cy="2019300"/>
          </a:xfrm>
        </p:grpSpPr>
        <p:sp>
          <p:nvSpPr>
            <p:cNvPr id="62" name="육각형 61"/>
            <p:cNvSpPr/>
            <p:nvPr/>
          </p:nvSpPr>
          <p:spPr>
            <a:xfrm rot="5400000">
              <a:off x="2425700" y="1727200"/>
              <a:ext cx="2019300" cy="1740776"/>
            </a:xfrm>
            <a:prstGeom prst="hexagon">
              <a:avLst/>
            </a:prstGeom>
            <a:solidFill>
              <a:srgbClr val="41BE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3" name="그룹 62"/>
            <p:cNvGrpSpPr/>
            <p:nvPr/>
          </p:nvGrpSpPr>
          <p:grpSpPr>
            <a:xfrm>
              <a:off x="3042233" y="2073748"/>
              <a:ext cx="786234" cy="1238215"/>
              <a:chOff x="2829144" y="-63062"/>
              <a:chExt cx="1740776" cy="2741492"/>
            </a:xfrm>
          </p:grpSpPr>
          <p:sp>
            <p:nvSpPr>
              <p:cNvPr id="64" name="도넛 63"/>
              <p:cNvSpPr/>
              <p:nvPr/>
            </p:nvSpPr>
            <p:spPr>
              <a:xfrm>
                <a:off x="3153651" y="-63062"/>
                <a:ext cx="1091762" cy="1091762"/>
              </a:xfrm>
              <a:prstGeom prst="donut">
                <a:avLst>
                  <a:gd name="adj" fmla="val 1031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막힌 원호 64"/>
              <p:cNvSpPr/>
              <p:nvPr/>
            </p:nvSpPr>
            <p:spPr>
              <a:xfrm>
                <a:off x="2829144" y="1078230"/>
                <a:ext cx="1740776" cy="1600200"/>
              </a:xfrm>
              <a:prstGeom prst="blockArc">
                <a:avLst>
                  <a:gd name="adj1" fmla="val 10800000"/>
                  <a:gd name="adj2" fmla="val 21332694"/>
                  <a:gd name="adj3" fmla="val 612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66" name="그룹 65"/>
          <p:cNvGrpSpPr/>
          <p:nvPr/>
        </p:nvGrpSpPr>
        <p:grpSpPr>
          <a:xfrm>
            <a:off x="8243943" y="1390650"/>
            <a:ext cx="1740776" cy="2019300"/>
            <a:chOff x="2564962" y="1587938"/>
            <a:chExt cx="1740776" cy="2019300"/>
          </a:xfrm>
        </p:grpSpPr>
        <p:sp>
          <p:nvSpPr>
            <p:cNvPr id="67" name="육각형 66"/>
            <p:cNvSpPr/>
            <p:nvPr/>
          </p:nvSpPr>
          <p:spPr>
            <a:xfrm rot="5400000">
              <a:off x="2425700" y="1727200"/>
              <a:ext cx="2019300" cy="1740776"/>
            </a:xfrm>
            <a:prstGeom prst="hexagon">
              <a:avLst/>
            </a:prstGeom>
            <a:solidFill>
              <a:srgbClr val="00A7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/>
            <p:cNvGrpSpPr/>
            <p:nvPr/>
          </p:nvGrpSpPr>
          <p:grpSpPr>
            <a:xfrm>
              <a:off x="3042233" y="2073748"/>
              <a:ext cx="786234" cy="1238215"/>
              <a:chOff x="2829144" y="-63062"/>
              <a:chExt cx="1740776" cy="2741492"/>
            </a:xfrm>
          </p:grpSpPr>
          <p:sp>
            <p:nvSpPr>
              <p:cNvPr id="69" name="도넛 68"/>
              <p:cNvSpPr/>
              <p:nvPr/>
            </p:nvSpPr>
            <p:spPr>
              <a:xfrm>
                <a:off x="3153651" y="-63062"/>
                <a:ext cx="1091762" cy="1091762"/>
              </a:xfrm>
              <a:prstGeom prst="donut">
                <a:avLst>
                  <a:gd name="adj" fmla="val 1031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막힌 원호 69"/>
              <p:cNvSpPr/>
              <p:nvPr/>
            </p:nvSpPr>
            <p:spPr>
              <a:xfrm>
                <a:off x="2829144" y="1078230"/>
                <a:ext cx="1740776" cy="1600200"/>
              </a:xfrm>
              <a:prstGeom prst="blockArc">
                <a:avLst>
                  <a:gd name="adj1" fmla="val 10800000"/>
                  <a:gd name="adj2" fmla="val 21332694"/>
                  <a:gd name="adj3" fmla="val 612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74" name="직사각형 73"/>
          <p:cNvSpPr/>
          <p:nvPr/>
        </p:nvSpPr>
        <p:spPr>
          <a:xfrm>
            <a:off x="630296" y="1833300"/>
            <a:ext cx="1626691" cy="1072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이도희</a:t>
            </a:r>
            <a:endParaRPr lang="en-US" altLang="ko-KR" sz="16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2015110838</a:t>
            </a:r>
          </a:p>
          <a:p>
            <a:r>
              <a:rPr lang="ko-KR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컴퓨터학부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5066648" y="455660"/>
            <a:ext cx="1626691" cy="1072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최유진</a:t>
            </a:r>
            <a:endParaRPr lang="en-US" altLang="ko-KR" sz="16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2018113229</a:t>
            </a:r>
          </a:p>
          <a:p>
            <a:r>
              <a:rPr lang="ko-KR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컴퓨터학부</a:t>
            </a:r>
            <a:endParaRPr lang="en-US" altLang="ko-KR" sz="16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2002954" y="4930149"/>
            <a:ext cx="1626691" cy="1072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오명성</a:t>
            </a:r>
            <a:endParaRPr lang="en-US" altLang="ko-KR" sz="16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2016116958</a:t>
            </a:r>
          </a:p>
          <a:p>
            <a:r>
              <a:rPr lang="ko-KR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컴퓨터학부</a:t>
            </a:r>
            <a:endParaRPr lang="en-US" altLang="ko-KR" sz="16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6617252" y="4930149"/>
            <a:ext cx="1626691" cy="1072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김보찬</a:t>
            </a:r>
            <a:endParaRPr lang="en-US" altLang="ko-KR" sz="16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2018111345</a:t>
            </a:r>
          </a:p>
          <a:p>
            <a:r>
              <a:rPr lang="ko-KR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컴퓨터학부</a:t>
            </a:r>
            <a:endParaRPr lang="en-US" altLang="ko-KR" sz="16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9984719" y="1833300"/>
            <a:ext cx="1626691" cy="1072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천즈지엔</a:t>
            </a:r>
            <a:endParaRPr lang="en-US" altLang="ko-KR" sz="16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2017117525</a:t>
            </a:r>
          </a:p>
          <a:p>
            <a:r>
              <a:rPr lang="ko-KR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컴퓨터학부</a:t>
            </a:r>
            <a:endParaRPr lang="en-US" altLang="ko-KR" sz="16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 rot="21228185">
            <a:off x="-94399" y="-333839"/>
            <a:ext cx="12131594" cy="6897029"/>
          </a:xfrm>
          <a:prstGeom prst="rect">
            <a:avLst/>
          </a:prstGeom>
          <a:noFill/>
          <a:ln w="28575">
            <a:solidFill>
              <a:srgbClr val="183E6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육각형 98"/>
          <p:cNvSpPr/>
          <p:nvPr/>
        </p:nvSpPr>
        <p:spPr>
          <a:xfrm rot="6300000">
            <a:off x="9639017" y="4617879"/>
            <a:ext cx="2737182" cy="2359640"/>
          </a:xfrm>
          <a:prstGeom prst="hexagon">
            <a:avLst/>
          </a:prstGeom>
          <a:solidFill>
            <a:srgbClr val="B3E4F2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육각형 102"/>
          <p:cNvSpPr/>
          <p:nvPr/>
        </p:nvSpPr>
        <p:spPr>
          <a:xfrm rot="5400000">
            <a:off x="-889930" y="4876606"/>
            <a:ext cx="2737182" cy="2359640"/>
          </a:xfrm>
          <a:prstGeom prst="hexagon">
            <a:avLst/>
          </a:prstGeom>
          <a:solidFill>
            <a:srgbClr val="B3E4F2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722194" y="2789523"/>
            <a:ext cx="1842843" cy="713872"/>
          </a:xfrm>
          <a:prstGeom prst="rect">
            <a:avLst/>
          </a:prstGeom>
          <a:solidFill>
            <a:srgbClr val="183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base" latinLnBrk="0">
              <a:buFont typeface="Arial" panose="020B0604020202020204" pitchFamily="34" charset="0"/>
              <a:buChar char="•"/>
            </a:pPr>
            <a:r>
              <a:rPr lang="ko-KR" altLang="en-US" sz="1200" smtClean="0"/>
              <a:t>프로젝트 합치기</a:t>
            </a:r>
            <a:endParaRPr lang="en-US" altLang="ko-KR" sz="1200" smtClean="0"/>
          </a:p>
          <a:p>
            <a:pPr marL="285750" indent="-285750" fontAlgn="base" latinLnBrk="0">
              <a:buFont typeface="Arial" panose="020B0604020202020204" pitchFamily="34" charset="0"/>
              <a:buChar char="•"/>
            </a:pPr>
            <a:r>
              <a:rPr lang="ko-KR" altLang="en-US" sz="1200" smtClean="0"/>
              <a:t>행사일정</a:t>
            </a:r>
            <a:r>
              <a:rPr lang="en-US" altLang="ko-KR" sz="1200" smtClean="0"/>
              <a:t>, </a:t>
            </a:r>
            <a:r>
              <a:rPr lang="ko-KR" altLang="en-US" sz="1200" smtClean="0"/>
              <a:t>행사 </a:t>
            </a:r>
            <a:r>
              <a:rPr lang="ko-KR" altLang="en-US" sz="1200"/>
              <a:t>앨범 기능 개발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2079843" y="5886372"/>
            <a:ext cx="1917920" cy="540562"/>
          </a:xfrm>
          <a:prstGeom prst="rect">
            <a:avLst/>
          </a:prstGeom>
          <a:solidFill>
            <a:srgbClr val="183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base" latinLnBrk="0">
              <a:buFont typeface="Arial" panose="020B0604020202020204" pitchFamily="34" charset="0"/>
              <a:buChar char="•"/>
            </a:pPr>
            <a:r>
              <a:rPr lang="ko-KR" altLang="en-US" sz="1200" smtClean="0"/>
              <a:t>단체소개 기능 개발</a:t>
            </a:r>
            <a:endParaRPr lang="en-US" altLang="ko-KR" sz="1200"/>
          </a:p>
          <a:p>
            <a:pPr marL="285750" indent="-285750" fontAlgn="base" latinLnBrk="0">
              <a:buFont typeface="Arial" panose="020B0604020202020204" pitchFamily="34" charset="0"/>
              <a:buChar char="•"/>
            </a:pPr>
            <a:r>
              <a:rPr lang="ko-KR" altLang="en-US" sz="1200" smtClean="0"/>
              <a:t>회비납부시스템 구현</a:t>
            </a:r>
            <a:endParaRPr lang="ko-KR" altLang="en-US" sz="1200"/>
          </a:p>
        </p:txBody>
      </p:sp>
      <p:sp>
        <p:nvSpPr>
          <p:cNvPr id="38" name="직사각형 37"/>
          <p:cNvSpPr/>
          <p:nvPr/>
        </p:nvSpPr>
        <p:spPr>
          <a:xfrm>
            <a:off x="5150573" y="1405540"/>
            <a:ext cx="1917920" cy="540562"/>
          </a:xfrm>
          <a:prstGeom prst="rect">
            <a:avLst/>
          </a:prstGeom>
          <a:solidFill>
            <a:srgbClr val="183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base" latinLnBrk="0">
              <a:buFont typeface="Arial" panose="020B0604020202020204" pitchFamily="34" charset="0"/>
              <a:buChar char="•"/>
            </a:pPr>
            <a:r>
              <a:rPr lang="ko-KR" altLang="en-US" sz="1200" smtClean="0"/>
              <a:t>공지사항 및 게시판 기능 개발</a:t>
            </a:r>
            <a:endParaRPr lang="ko-KR" altLang="en-US" sz="1200"/>
          </a:p>
        </p:txBody>
      </p:sp>
      <p:sp>
        <p:nvSpPr>
          <p:cNvPr id="39" name="직사각형 38"/>
          <p:cNvSpPr/>
          <p:nvPr/>
        </p:nvSpPr>
        <p:spPr>
          <a:xfrm>
            <a:off x="6693339" y="5845991"/>
            <a:ext cx="1917920" cy="774942"/>
          </a:xfrm>
          <a:prstGeom prst="rect">
            <a:avLst/>
          </a:prstGeom>
          <a:solidFill>
            <a:srgbClr val="183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base" latinLnBrk="0">
              <a:buFont typeface="Arial" panose="020B0604020202020204" pitchFamily="34" charset="0"/>
              <a:buChar char="•"/>
            </a:pPr>
            <a:r>
              <a:rPr lang="en-US" altLang="ko-KR" sz="1200" smtClean="0"/>
              <a:t>AWS </a:t>
            </a:r>
            <a:r>
              <a:rPr lang="ko-KR" altLang="en-US" sz="1200" smtClean="0"/>
              <a:t>환경 개설</a:t>
            </a:r>
            <a:endParaRPr lang="en-US" altLang="ko-KR" sz="1200" smtClean="0"/>
          </a:p>
          <a:p>
            <a:pPr marL="285750" indent="-285750" fontAlgn="base" latinLnBrk="0">
              <a:buFont typeface="Arial" panose="020B0604020202020204" pitchFamily="34" charset="0"/>
              <a:buChar char="•"/>
            </a:pPr>
            <a:r>
              <a:rPr lang="ko-KR" altLang="en-US" sz="1200" smtClean="0"/>
              <a:t>회원관리 기능 및 쪽지 보내기 기능 개발</a:t>
            </a:r>
            <a:endParaRPr lang="en-US" altLang="ko-KR" sz="1200" smtClean="0"/>
          </a:p>
        </p:txBody>
      </p:sp>
      <p:sp>
        <p:nvSpPr>
          <p:cNvPr id="40" name="직사각형 39"/>
          <p:cNvSpPr/>
          <p:nvPr/>
        </p:nvSpPr>
        <p:spPr>
          <a:xfrm>
            <a:off x="10048648" y="2789523"/>
            <a:ext cx="1917920" cy="774942"/>
          </a:xfrm>
          <a:prstGeom prst="rect">
            <a:avLst/>
          </a:prstGeom>
          <a:solidFill>
            <a:srgbClr val="183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base" latinLnBrk="0">
              <a:buFont typeface="Arial" panose="020B0604020202020204" pitchFamily="34" charset="0"/>
              <a:buChar char="•"/>
            </a:pPr>
            <a:r>
              <a:rPr lang="en-US" altLang="ko-KR" sz="1200" smtClean="0"/>
              <a:t>AWS </a:t>
            </a:r>
            <a:r>
              <a:rPr lang="ko-KR" altLang="en-US" sz="1200" smtClean="0"/>
              <a:t>웹서버 개설</a:t>
            </a:r>
            <a:endParaRPr lang="en-US" altLang="ko-KR" sz="1200" smtClean="0"/>
          </a:p>
          <a:p>
            <a:pPr marL="285750" indent="-285750" fontAlgn="base" latinLnBrk="0">
              <a:buFont typeface="Arial" panose="020B0604020202020204" pitchFamily="34" charset="0"/>
              <a:buChar char="•"/>
            </a:pPr>
            <a:r>
              <a:rPr lang="ko-KR" altLang="en-US" sz="1200" smtClean="0"/>
              <a:t>회원 가입 승인 및 권한 부여 기능 개발</a:t>
            </a:r>
            <a:endParaRPr lang="en-US" altLang="ko-KR" sz="1200" smtClean="0"/>
          </a:p>
        </p:txBody>
      </p:sp>
    </p:spTree>
    <p:extLst>
      <p:ext uri="{BB962C8B-B14F-4D97-AF65-F5344CB8AC3E}">
        <p14:creationId xmlns:p14="http://schemas.microsoft.com/office/powerpoint/2010/main" val="384443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9" grpId="0"/>
      <p:bldP spid="80" grpId="0"/>
      <p:bldP spid="81" grpId="0"/>
      <p:bldP spid="82" grpId="0"/>
      <p:bldP spid="2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147599" y="0"/>
            <a:ext cx="12191999" cy="6858000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 rot="19860000" flipH="1">
            <a:off x="-599998" y="-815667"/>
            <a:ext cx="12791998" cy="9994900"/>
            <a:chOff x="-626756" y="-1336366"/>
            <a:chExt cx="12791998" cy="9994900"/>
          </a:xfrm>
        </p:grpSpPr>
        <p:sp>
          <p:nvSpPr>
            <p:cNvPr id="16" name="직사각형 15"/>
            <p:cNvSpPr/>
            <p:nvPr/>
          </p:nvSpPr>
          <p:spPr>
            <a:xfrm>
              <a:off x="-626756" y="-1336366"/>
              <a:ext cx="5359400" cy="9994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/>
            <p:cNvGrpSpPr/>
            <p:nvPr/>
          </p:nvGrpSpPr>
          <p:grpSpPr>
            <a:xfrm rot="21579321">
              <a:off x="-244925" y="-476247"/>
              <a:ext cx="4804410" cy="9120414"/>
              <a:chOff x="4278630" y="-741680"/>
              <a:chExt cx="4804410" cy="9120414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4278630" y="769620"/>
                <a:ext cx="4453165" cy="7609114"/>
                <a:chOff x="762000" y="1466850"/>
                <a:chExt cx="4453165" cy="7609114"/>
              </a:xfrm>
            </p:grpSpPr>
            <p:sp>
              <p:nvSpPr>
                <p:cNvPr id="3" name="이등변 삼각형 2"/>
                <p:cNvSpPr/>
                <p:nvPr/>
              </p:nvSpPr>
              <p:spPr>
                <a:xfrm>
                  <a:off x="762000" y="1466850"/>
                  <a:ext cx="4453165" cy="3138714"/>
                </a:xfrm>
                <a:prstGeom prst="triangle">
                  <a:avLst>
                    <a:gd name="adj" fmla="val 100000"/>
                  </a:avLst>
                </a:prstGeom>
                <a:solidFill>
                  <a:srgbClr val="F0FAF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" name="직사각형 4"/>
                <p:cNvSpPr/>
                <p:nvPr/>
              </p:nvSpPr>
              <p:spPr>
                <a:xfrm>
                  <a:off x="762000" y="4605563"/>
                  <a:ext cx="4453165" cy="4470401"/>
                </a:xfrm>
                <a:prstGeom prst="rect">
                  <a:avLst/>
                </a:prstGeom>
                <a:solidFill>
                  <a:srgbClr val="F0FAF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" name="직사각형 10"/>
              <p:cNvSpPr/>
              <p:nvPr/>
            </p:nvSpPr>
            <p:spPr>
              <a:xfrm>
                <a:off x="4592320" y="-741680"/>
                <a:ext cx="4490720" cy="7792720"/>
              </a:xfrm>
              <a:prstGeom prst="rect">
                <a:avLst/>
              </a:prstGeom>
              <a:solidFill>
                <a:srgbClr val="BDE7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4592320" y="1358900"/>
                <a:ext cx="4139475" cy="5692140"/>
                <a:chOff x="762000" y="1466850"/>
                <a:chExt cx="4453165" cy="7609114"/>
              </a:xfrm>
              <a:solidFill>
                <a:srgbClr val="B3E4F2"/>
              </a:solidFill>
            </p:grpSpPr>
            <p:sp>
              <p:nvSpPr>
                <p:cNvPr id="13" name="이등변 삼각형 12"/>
                <p:cNvSpPr/>
                <p:nvPr/>
              </p:nvSpPr>
              <p:spPr>
                <a:xfrm>
                  <a:off x="762000" y="1466850"/>
                  <a:ext cx="4453165" cy="3138714"/>
                </a:xfrm>
                <a:prstGeom prst="triangle">
                  <a:avLst>
                    <a:gd name="adj" fmla="val 10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직사각형 13"/>
                <p:cNvSpPr/>
                <p:nvPr/>
              </p:nvSpPr>
              <p:spPr>
                <a:xfrm>
                  <a:off x="762000" y="4605563"/>
                  <a:ext cx="4453165" cy="447040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7" name="직사각형 16"/>
            <p:cNvSpPr/>
            <p:nvPr/>
          </p:nvSpPr>
          <p:spPr>
            <a:xfrm>
              <a:off x="4732644" y="1892301"/>
              <a:ext cx="7432598" cy="6121400"/>
            </a:xfrm>
            <a:prstGeom prst="rect">
              <a:avLst/>
            </a:prstGeom>
            <a:solidFill>
              <a:srgbClr val="1ABC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 flipH="1">
            <a:off x="7165515" y="1703112"/>
            <a:ext cx="2984500" cy="1958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800" b="1" smtClean="0">
                <a:solidFill>
                  <a:srgbClr val="183E6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13800" b="1">
              <a:solidFill>
                <a:srgbClr val="183E6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 flipH="1">
            <a:off x="8064595" y="3548831"/>
            <a:ext cx="3622914" cy="1264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b="1" spc="-150" smtClean="0">
                <a:solidFill>
                  <a:srgbClr val="183E6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PART</a:t>
            </a:r>
            <a:endParaRPr lang="ko-KR" altLang="en-US" sz="6000" b="1" spc="-150">
              <a:solidFill>
                <a:srgbClr val="183E6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 rot="19860000" flipH="1">
            <a:off x="2924202" y="3419659"/>
            <a:ext cx="3657600" cy="23834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과제목적</a:t>
            </a:r>
            <a:endParaRPr lang="ko-KR" altLang="en-US" sz="66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374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7737896" y="254086"/>
            <a:ext cx="3186589" cy="3805539"/>
            <a:chOff x="7500473" y="771872"/>
            <a:chExt cx="2997640" cy="3477260"/>
          </a:xfrm>
        </p:grpSpPr>
        <p:sp>
          <p:nvSpPr>
            <p:cNvPr id="161" name="육각형 160"/>
            <p:cNvSpPr/>
            <p:nvPr/>
          </p:nvSpPr>
          <p:spPr>
            <a:xfrm rot="5400000">
              <a:off x="7260663" y="1011682"/>
              <a:ext cx="3477260" cy="2997640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8254153" y="1505832"/>
              <a:ext cx="1485900" cy="198778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모서리가 둥근 직사각형 165"/>
            <p:cNvSpPr/>
            <p:nvPr/>
          </p:nvSpPr>
          <p:spPr>
            <a:xfrm>
              <a:off x="8010947" y="1829026"/>
              <a:ext cx="406268" cy="23472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715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모서리가 둥근 직사각형 166"/>
            <p:cNvSpPr/>
            <p:nvPr/>
          </p:nvSpPr>
          <p:spPr>
            <a:xfrm>
              <a:off x="8010948" y="2393137"/>
              <a:ext cx="406268" cy="23472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715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모서리가 둥근 직사각형 167"/>
            <p:cNvSpPr/>
            <p:nvPr/>
          </p:nvSpPr>
          <p:spPr>
            <a:xfrm>
              <a:off x="8010947" y="2957248"/>
              <a:ext cx="406268" cy="23472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715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모서리가 둥근 직사각형 168"/>
            <p:cNvSpPr/>
            <p:nvPr/>
          </p:nvSpPr>
          <p:spPr>
            <a:xfrm>
              <a:off x="8548660" y="1840506"/>
              <a:ext cx="899223" cy="405678"/>
            </a:xfrm>
            <a:prstGeom prst="roundRect">
              <a:avLst>
                <a:gd name="adj" fmla="val 22947"/>
              </a:avLst>
            </a:prstGeom>
            <a:solidFill>
              <a:schemeClr val="accent2"/>
            </a:solidFill>
            <a:ln w="5715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5" name="직사각형 164"/>
          <p:cNvSpPr/>
          <p:nvPr/>
        </p:nvSpPr>
        <p:spPr>
          <a:xfrm>
            <a:off x="7414143" y="4072873"/>
            <a:ext cx="3834144" cy="11395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각 동창회 인원에게 연락하려면 연락처 필요</a:t>
            </a:r>
            <a:endParaRPr lang="en-US" altLang="ko-KR" sz="140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140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그러나 수첩이나 휴대폰 연락처에 저장 해둔것은 나중에 정보를 찾을 때 풀편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14892" y="410834"/>
            <a:ext cx="5961787" cy="4431998"/>
            <a:chOff x="914892" y="410834"/>
            <a:chExt cx="5961787" cy="4431998"/>
          </a:xfrm>
        </p:grpSpPr>
        <p:grpSp>
          <p:nvGrpSpPr>
            <p:cNvPr id="9" name="그룹 8"/>
            <p:cNvGrpSpPr/>
            <p:nvPr/>
          </p:nvGrpSpPr>
          <p:grpSpPr>
            <a:xfrm>
              <a:off x="914892" y="410834"/>
              <a:ext cx="5961787" cy="4431998"/>
              <a:chOff x="1082039" y="915098"/>
              <a:chExt cx="5608283" cy="4049679"/>
            </a:xfrm>
          </p:grpSpPr>
          <p:grpSp>
            <p:nvGrpSpPr>
              <p:cNvPr id="35" name="그룹 34"/>
              <p:cNvGrpSpPr/>
              <p:nvPr/>
            </p:nvGrpSpPr>
            <p:grpSpPr>
              <a:xfrm>
                <a:off x="2383352" y="1643726"/>
                <a:ext cx="892613" cy="1035431"/>
                <a:chOff x="2564962" y="1587938"/>
                <a:chExt cx="1740776" cy="2019300"/>
              </a:xfrm>
            </p:grpSpPr>
            <p:sp>
              <p:nvSpPr>
                <p:cNvPr id="36" name="육각형 35"/>
                <p:cNvSpPr/>
                <p:nvPr/>
              </p:nvSpPr>
              <p:spPr>
                <a:xfrm rot="5400000">
                  <a:off x="2425700" y="1727200"/>
                  <a:ext cx="2019300" cy="1740776"/>
                </a:xfrm>
                <a:prstGeom prst="hexagon">
                  <a:avLst/>
                </a:prstGeom>
                <a:solidFill>
                  <a:srgbClr val="00A7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7" name="그룹 36"/>
                <p:cNvGrpSpPr/>
                <p:nvPr/>
              </p:nvGrpSpPr>
              <p:grpSpPr>
                <a:xfrm>
                  <a:off x="3042233" y="2073748"/>
                  <a:ext cx="786234" cy="1238215"/>
                  <a:chOff x="2829144" y="-63062"/>
                  <a:chExt cx="1740776" cy="2741492"/>
                </a:xfrm>
              </p:grpSpPr>
              <p:sp>
                <p:nvSpPr>
                  <p:cNvPr id="38" name="도넛 37"/>
                  <p:cNvSpPr/>
                  <p:nvPr/>
                </p:nvSpPr>
                <p:spPr>
                  <a:xfrm>
                    <a:off x="3153651" y="-63062"/>
                    <a:ext cx="1091762" cy="1091762"/>
                  </a:xfrm>
                  <a:prstGeom prst="donut">
                    <a:avLst>
                      <a:gd name="adj" fmla="val 10317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" name="막힌 원호 38"/>
                  <p:cNvSpPr/>
                  <p:nvPr/>
                </p:nvSpPr>
                <p:spPr>
                  <a:xfrm>
                    <a:off x="2829144" y="1078230"/>
                    <a:ext cx="1740776" cy="1600200"/>
                  </a:xfrm>
                  <a:prstGeom prst="blockArc">
                    <a:avLst>
                      <a:gd name="adj1" fmla="val 10800000"/>
                      <a:gd name="adj2" fmla="val 21332694"/>
                      <a:gd name="adj3" fmla="val 6121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40" name="그룹 39"/>
              <p:cNvGrpSpPr/>
              <p:nvPr/>
            </p:nvGrpSpPr>
            <p:grpSpPr>
              <a:xfrm>
                <a:off x="3323152" y="1643726"/>
                <a:ext cx="892613" cy="1035431"/>
                <a:chOff x="2564962" y="1587938"/>
                <a:chExt cx="1740776" cy="2019300"/>
              </a:xfrm>
            </p:grpSpPr>
            <p:sp>
              <p:nvSpPr>
                <p:cNvPr id="41" name="육각형 40"/>
                <p:cNvSpPr/>
                <p:nvPr/>
              </p:nvSpPr>
              <p:spPr>
                <a:xfrm rot="5400000">
                  <a:off x="2425700" y="1727200"/>
                  <a:ext cx="2019300" cy="1740776"/>
                </a:xfrm>
                <a:prstGeom prst="hexagon">
                  <a:avLst/>
                </a:prstGeom>
                <a:solidFill>
                  <a:srgbClr val="00A7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2" name="그룹 41"/>
                <p:cNvGrpSpPr/>
                <p:nvPr/>
              </p:nvGrpSpPr>
              <p:grpSpPr>
                <a:xfrm>
                  <a:off x="3042233" y="2073748"/>
                  <a:ext cx="786234" cy="1238215"/>
                  <a:chOff x="2829144" y="-63062"/>
                  <a:chExt cx="1740776" cy="2741492"/>
                </a:xfrm>
              </p:grpSpPr>
              <p:sp>
                <p:nvSpPr>
                  <p:cNvPr id="43" name="도넛 42"/>
                  <p:cNvSpPr/>
                  <p:nvPr/>
                </p:nvSpPr>
                <p:spPr>
                  <a:xfrm>
                    <a:off x="3153651" y="-63062"/>
                    <a:ext cx="1091762" cy="1091762"/>
                  </a:xfrm>
                  <a:prstGeom prst="donut">
                    <a:avLst>
                      <a:gd name="adj" fmla="val 10317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" name="막힌 원호 43"/>
                  <p:cNvSpPr/>
                  <p:nvPr/>
                </p:nvSpPr>
                <p:spPr>
                  <a:xfrm>
                    <a:off x="2829144" y="1078230"/>
                    <a:ext cx="1740776" cy="1600200"/>
                  </a:xfrm>
                  <a:prstGeom prst="blockArc">
                    <a:avLst>
                      <a:gd name="adj1" fmla="val 10800000"/>
                      <a:gd name="adj2" fmla="val 21332694"/>
                      <a:gd name="adj3" fmla="val 6121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90" name="그룹 89"/>
              <p:cNvGrpSpPr/>
              <p:nvPr/>
            </p:nvGrpSpPr>
            <p:grpSpPr>
              <a:xfrm>
                <a:off x="4261010" y="1643726"/>
                <a:ext cx="892613" cy="1035431"/>
                <a:chOff x="2564962" y="1587938"/>
                <a:chExt cx="1740776" cy="2019300"/>
              </a:xfrm>
            </p:grpSpPr>
            <p:sp>
              <p:nvSpPr>
                <p:cNvPr id="91" name="육각형 90"/>
                <p:cNvSpPr/>
                <p:nvPr/>
              </p:nvSpPr>
              <p:spPr>
                <a:xfrm rot="5400000">
                  <a:off x="2425700" y="1727200"/>
                  <a:ext cx="2019300" cy="1740776"/>
                </a:xfrm>
                <a:prstGeom prst="hexagon">
                  <a:avLst/>
                </a:prstGeom>
                <a:solidFill>
                  <a:srgbClr val="00A7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92" name="그룹 91"/>
                <p:cNvGrpSpPr/>
                <p:nvPr/>
              </p:nvGrpSpPr>
              <p:grpSpPr>
                <a:xfrm>
                  <a:off x="3042233" y="2073748"/>
                  <a:ext cx="786234" cy="1238215"/>
                  <a:chOff x="2829144" y="-63062"/>
                  <a:chExt cx="1740776" cy="2741492"/>
                </a:xfrm>
              </p:grpSpPr>
              <p:sp>
                <p:nvSpPr>
                  <p:cNvPr id="93" name="도넛 92"/>
                  <p:cNvSpPr/>
                  <p:nvPr/>
                </p:nvSpPr>
                <p:spPr>
                  <a:xfrm>
                    <a:off x="3153651" y="-63062"/>
                    <a:ext cx="1091762" cy="1091762"/>
                  </a:xfrm>
                  <a:prstGeom prst="donut">
                    <a:avLst>
                      <a:gd name="adj" fmla="val 10317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4" name="막힌 원호 93"/>
                  <p:cNvSpPr/>
                  <p:nvPr/>
                </p:nvSpPr>
                <p:spPr>
                  <a:xfrm>
                    <a:off x="2829144" y="1078230"/>
                    <a:ext cx="1740776" cy="1600200"/>
                  </a:xfrm>
                  <a:prstGeom prst="blockArc">
                    <a:avLst>
                      <a:gd name="adj1" fmla="val 10800000"/>
                      <a:gd name="adj2" fmla="val 21332694"/>
                      <a:gd name="adj3" fmla="val 6121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00" name="그룹 99"/>
              <p:cNvGrpSpPr/>
              <p:nvPr/>
            </p:nvGrpSpPr>
            <p:grpSpPr>
              <a:xfrm>
                <a:off x="2859602" y="2510501"/>
                <a:ext cx="892613" cy="1035431"/>
                <a:chOff x="2564962" y="1587938"/>
                <a:chExt cx="1740776" cy="2019300"/>
              </a:xfrm>
            </p:grpSpPr>
            <p:sp>
              <p:nvSpPr>
                <p:cNvPr id="101" name="육각형 100"/>
                <p:cNvSpPr/>
                <p:nvPr/>
              </p:nvSpPr>
              <p:spPr>
                <a:xfrm rot="5400000">
                  <a:off x="2425700" y="1727200"/>
                  <a:ext cx="2019300" cy="1740776"/>
                </a:xfrm>
                <a:prstGeom prst="hexagon">
                  <a:avLst/>
                </a:prstGeom>
                <a:solidFill>
                  <a:srgbClr val="00A7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02" name="그룹 101"/>
                <p:cNvGrpSpPr/>
                <p:nvPr/>
              </p:nvGrpSpPr>
              <p:grpSpPr>
                <a:xfrm>
                  <a:off x="3042233" y="2073748"/>
                  <a:ext cx="786234" cy="1238215"/>
                  <a:chOff x="2829144" y="-63062"/>
                  <a:chExt cx="1740776" cy="2741492"/>
                </a:xfrm>
              </p:grpSpPr>
              <p:sp>
                <p:nvSpPr>
                  <p:cNvPr id="103" name="도넛 102"/>
                  <p:cNvSpPr/>
                  <p:nvPr/>
                </p:nvSpPr>
                <p:spPr>
                  <a:xfrm>
                    <a:off x="3153651" y="-63062"/>
                    <a:ext cx="1091762" cy="1091762"/>
                  </a:xfrm>
                  <a:prstGeom prst="donut">
                    <a:avLst>
                      <a:gd name="adj" fmla="val 10317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4" name="막힌 원호 103"/>
                  <p:cNvSpPr/>
                  <p:nvPr/>
                </p:nvSpPr>
                <p:spPr>
                  <a:xfrm>
                    <a:off x="2829144" y="1078230"/>
                    <a:ext cx="1740776" cy="1600200"/>
                  </a:xfrm>
                  <a:prstGeom prst="blockArc">
                    <a:avLst>
                      <a:gd name="adj1" fmla="val 10800000"/>
                      <a:gd name="adj2" fmla="val 21332694"/>
                      <a:gd name="adj3" fmla="val 6121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05" name="그룹 104"/>
              <p:cNvGrpSpPr/>
              <p:nvPr/>
            </p:nvGrpSpPr>
            <p:grpSpPr>
              <a:xfrm>
                <a:off x="3799402" y="2510501"/>
                <a:ext cx="892613" cy="1035431"/>
                <a:chOff x="2564962" y="1587938"/>
                <a:chExt cx="1740776" cy="2019300"/>
              </a:xfrm>
            </p:grpSpPr>
            <p:sp>
              <p:nvSpPr>
                <p:cNvPr id="106" name="육각형 105"/>
                <p:cNvSpPr/>
                <p:nvPr/>
              </p:nvSpPr>
              <p:spPr>
                <a:xfrm rot="5400000">
                  <a:off x="2425700" y="1727200"/>
                  <a:ext cx="2019300" cy="1740776"/>
                </a:xfrm>
                <a:prstGeom prst="hexagon">
                  <a:avLst/>
                </a:prstGeom>
                <a:solidFill>
                  <a:srgbClr val="00A7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07" name="그룹 106"/>
                <p:cNvGrpSpPr/>
                <p:nvPr/>
              </p:nvGrpSpPr>
              <p:grpSpPr>
                <a:xfrm>
                  <a:off x="3042233" y="2073748"/>
                  <a:ext cx="786234" cy="1238215"/>
                  <a:chOff x="2829144" y="-63062"/>
                  <a:chExt cx="1740776" cy="2741492"/>
                </a:xfrm>
              </p:grpSpPr>
              <p:sp>
                <p:nvSpPr>
                  <p:cNvPr id="108" name="도넛 107"/>
                  <p:cNvSpPr/>
                  <p:nvPr/>
                </p:nvSpPr>
                <p:spPr>
                  <a:xfrm>
                    <a:off x="3153651" y="-63062"/>
                    <a:ext cx="1091762" cy="1091762"/>
                  </a:xfrm>
                  <a:prstGeom prst="donut">
                    <a:avLst>
                      <a:gd name="adj" fmla="val 10317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9" name="막힌 원호 108"/>
                  <p:cNvSpPr/>
                  <p:nvPr/>
                </p:nvSpPr>
                <p:spPr>
                  <a:xfrm>
                    <a:off x="2829144" y="1078230"/>
                    <a:ext cx="1740776" cy="1600200"/>
                  </a:xfrm>
                  <a:prstGeom prst="blockArc">
                    <a:avLst>
                      <a:gd name="adj1" fmla="val 10800000"/>
                      <a:gd name="adj2" fmla="val 21332694"/>
                      <a:gd name="adj3" fmla="val 6121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20" name="그룹 119"/>
              <p:cNvGrpSpPr/>
              <p:nvPr/>
            </p:nvGrpSpPr>
            <p:grpSpPr>
              <a:xfrm>
                <a:off x="2383352" y="3380708"/>
                <a:ext cx="892613" cy="1035431"/>
                <a:chOff x="2564962" y="1587938"/>
                <a:chExt cx="1740776" cy="2019300"/>
              </a:xfrm>
            </p:grpSpPr>
            <p:sp>
              <p:nvSpPr>
                <p:cNvPr id="121" name="육각형 120"/>
                <p:cNvSpPr/>
                <p:nvPr/>
              </p:nvSpPr>
              <p:spPr>
                <a:xfrm rot="5400000">
                  <a:off x="2425700" y="1727200"/>
                  <a:ext cx="2019300" cy="1740776"/>
                </a:xfrm>
                <a:prstGeom prst="hexagon">
                  <a:avLst/>
                </a:prstGeom>
                <a:solidFill>
                  <a:srgbClr val="00A7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22" name="그룹 121"/>
                <p:cNvGrpSpPr/>
                <p:nvPr/>
              </p:nvGrpSpPr>
              <p:grpSpPr>
                <a:xfrm>
                  <a:off x="3042233" y="2073748"/>
                  <a:ext cx="786234" cy="1238215"/>
                  <a:chOff x="2829144" y="-63062"/>
                  <a:chExt cx="1740776" cy="2741492"/>
                </a:xfrm>
              </p:grpSpPr>
              <p:sp>
                <p:nvSpPr>
                  <p:cNvPr id="123" name="도넛 122"/>
                  <p:cNvSpPr/>
                  <p:nvPr/>
                </p:nvSpPr>
                <p:spPr>
                  <a:xfrm>
                    <a:off x="3153651" y="-63062"/>
                    <a:ext cx="1091762" cy="1091762"/>
                  </a:xfrm>
                  <a:prstGeom prst="donut">
                    <a:avLst>
                      <a:gd name="adj" fmla="val 10317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4" name="막힌 원호 123"/>
                  <p:cNvSpPr/>
                  <p:nvPr/>
                </p:nvSpPr>
                <p:spPr>
                  <a:xfrm>
                    <a:off x="2829144" y="1078230"/>
                    <a:ext cx="1740776" cy="1600200"/>
                  </a:xfrm>
                  <a:prstGeom prst="blockArc">
                    <a:avLst>
                      <a:gd name="adj1" fmla="val 10800000"/>
                      <a:gd name="adj2" fmla="val 21332694"/>
                      <a:gd name="adj3" fmla="val 6121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0" name="그룹 129"/>
              <p:cNvGrpSpPr/>
              <p:nvPr/>
            </p:nvGrpSpPr>
            <p:grpSpPr>
              <a:xfrm>
                <a:off x="4261010" y="3380708"/>
                <a:ext cx="892613" cy="1035431"/>
                <a:chOff x="2564962" y="1587938"/>
                <a:chExt cx="1740776" cy="2019300"/>
              </a:xfrm>
            </p:grpSpPr>
            <p:sp>
              <p:nvSpPr>
                <p:cNvPr id="131" name="육각형 130"/>
                <p:cNvSpPr/>
                <p:nvPr/>
              </p:nvSpPr>
              <p:spPr>
                <a:xfrm rot="5400000">
                  <a:off x="2425700" y="1727200"/>
                  <a:ext cx="2019300" cy="1740776"/>
                </a:xfrm>
                <a:prstGeom prst="hexagon">
                  <a:avLst/>
                </a:prstGeom>
                <a:solidFill>
                  <a:srgbClr val="00A7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32" name="그룹 131"/>
                <p:cNvGrpSpPr/>
                <p:nvPr/>
              </p:nvGrpSpPr>
              <p:grpSpPr>
                <a:xfrm>
                  <a:off x="3042233" y="2073748"/>
                  <a:ext cx="786234" cy="1238215"/>
                  <a:chOff x="2829144" y="-63062"/>
                  <a:chExt cx="1740776" cy="2741492"/>
                </a:xfrm>
              </p:grpSpPr>
              <p:sp>
                <p:nvSpPr>
                  <p:cNvPr id="133" name="도넛 132"/>
                  <p:cNvSpPr/>
                  <p:nvPr/>
                </p:nvSpPr>
                <p:spPr>
                  <a:xfrm>
                    <a:off x="3153651" y="-63062"/>
                    <a:ext cx="1091762" cy="1091762"/>
                  </a:xfrm>
                  <a:prstGeom prst="donut">
                    <a:avLst>
                      <a:gd name="adj" fmla="val 10317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4" name="막힌 원호 133"/>
                  <p:cNvSpPr/>
                  <p:nvPr/>
                </p:nvSpPr>
                <p:spPr>
                  <a:xfrm>
                    <a:off x="2829144" y="1078230"/>
                    <a:ext cx="1740776" cy="1600200"/>
                  </a:xfrm>
                  <a:prstGeom prst="blockArc">
                    <a:avLst>
                      <a:gd name="adj1" fmla="val 10800000"/>
                      <a:gd name="adj2" fmla="val 21332694"/>
                      <a:gd name="adj3" fmla="val 6121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5" name="그룹 134"/>
              <p:cNvGrpSpPr/>
              <p:nvPr/>
            </p:nvGrpSpPr>
            <p:grpSpPr>
              <a:xfrm>
                <a:off x="5198868" y="3380708"/>
                <a:ext cx="892613" cy="1035431"/>
                <a:chOff x="2564962" y="1587938"/>
                <a:chExt cx="1740776" cy="2019300"/>
              </a:xfrm>
            </p:grpSpPr>
            <p:sp>
              <p:nvSpPr>
                <p:cNvPr id="136" name="육각형 135"/>
                <p:cNvSpPr/>
                <p:nvPr/>
              </p:nvSpPr>
              <p:spPr>
                <a:xfrm rot="5400000">
                  <a:off x="2425700" y="1727200"/>
                  <a:ext cx="2019300" cy="1740776"/>
                </a:xfrm>
                <a:prstGeom prst="hexagon">
                  <a:avLst/>
                </a:prstGeom>
                <a:solidFill>
                  <a:srgbClr val="00A7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37" name="그룹 136"/>
                <p:cNvGrpSpPr/>
                <p:nvPr/>
              </p:nvGrpSpPr>
              <p:grpSpPr>
                <a:xfrm>
                  <a:off x="3042233" y="2073748"/>
                  <a:ext cx="786234" cy="1238215"/>
                  <a:chOff x="2829144" y="-63062"/>
                  <a:chExt cx="1740776" cy="2741492"/>
                </a:xfrm>
              </p:grpSpPr>
              <p:sp>
                <p:nvSpPr>
                  <p:cNvPr id="138" name="도넛 137"/>
                  <p:cNvSpPr/>
                  <p:nvPr/>
                </p:nvSpPr>
                <p:spPr>
                  <a:xfrm>
                    <a:off x="3153651" y="-63062"/>
                    <a:ext cx="1091762" cy="1091762"/>
                  </a:xfrm>
                  <a:prstGeom prst="donut">
                    <a:avLst>
                      <a:gd name="adj" fmla="val 10317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9" name="막힌 원호 138"/>
                  <p:cNvSpPr/>
                  <p:nvPr/>
                </p:nvSpPr>
                <p:spPr>
                  <a:xfrm>
                    <a:off x="2829144" y="1078230"/>
                    <a:ext cx="1740776" cy="1600200"/>
                  </a:xfrm>
                  <a:prstGeom prst="blockArc">
                    <a:avLst>
                      <a:gd name="adj1" fmla="val 10800000"/>
                      <a:gd name="adj2" fmla="val 21332694"/>
                      <a:gd name="adj3" fmla="val 6121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55" name="그룹 154"/>
              <p:cNvGrpSpPr/>
              <p:nvPr/>
            </p:nvGrpSpPr>
            <p:grpSpPr>
              <a:xfrm>
                <a:off x="1892190" y="2510501"/>
                <a:ext cx="892613" cy="1035431"/>
                <a:chOff x="2564962" y="1587938"/>
                <a:chExt cx="1740776" cy="2019300"/>
              </a:xfrm>
            </p:grpSpPr>
            <p:sp>
              <p:nvSpPr>
                <p:cNvPr id="156" name="육각형 155"/>
                <p:cNvSpPr/>
                <p:nvPr/>
              </p:nvSpPr>
              <p:spPr>
                <a:xfrm rot="5400000">
                  <a:off x="2425700" y="1727200"/>
                  <a:ext cx="2019300" cy="1740776"/>
                </a:xfrm>
                <a:prstGeom prst="hexagon">
                  <a:avLst/>
                </a:prstGeom>
                <a:solidFill>
                  <a:srgbClr val="00A7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57" name="그룹 156"/>
                <p:cNvGrpSpPr/>
                <p:nvPr/>
              </p:nvGrpSpPr>
              <p:grpSpPr>
                <a:xfrm>
                  <a:off x="3042233" y="2073748"/>
                  <a:ext cx="786234" cy="1238215"/>
                  <a:chOff x="2829144" y="-63062"/>
                  <a:chExt cx="1740776" cy="2741492"/>
                </a:xfrm>
              </p:grpSpPr>
              <p:sp>
                <p:nvSpPr>
                  <p:cNvPr id="158" name="도넛 157"/>
                  <p:cNvSpPr/>
                  <p:nvPr/>
                </p:nvSpPr>
                <p:spPr>
                  <a:xfrm>
                    <a:off x="3153651" y="-63062"/>
                    <a:ext cx="1091762" cy="1091762"/>
                  </a:xfrm>
                  <a:prstGeom prst="donut">
                    <a:avLst>
                      <a:gd name="adj" fmla="val 10317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9" name="막힌 원호 158"/>
                  <p:cNvSpPr/>
                  <p:nvPr/>
                </p:nvSpPr>
                <p:spPr>
                  <a:xfrm>
                    <a:off x="2829144" y="1078230"/>
                    <a:ext cx="1740776" cy="1600200"/>
                  </a:xfrm>
                  <a:prstGeom prst="blockArc">
                    <a:avLst>
                      <a:gd name="adj1" fmla="val 10800000"/>
                      <a:gd name="adj2" fmla="val 21332694"/>
                      <a:gd name="adj3" fmla="val 6121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7" name="직사각형 6"/>
              <p:cNvSpPr/>
              <p:nvPr/>
            </p:nvSpPr>
            <p:spPr>
              <a:xfrm>
                <a:off x="1082039" y="1096501"/>
                <a:ext cx="5608283" cy="3868276"/>
              </a:xfrm>
              <a:prstGeom prst="rect">
                <a:avLst/>
              </a:prstGeom>
              <a:noFill/>
              <a:ln w="38100">
                <a:solidFill>
                  <a:srgbClr val="183E63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" name="직사각형 1"/>
              <p:cNvSpPr/>
              <p:nvPr/>
            </p:nvSpPr>
            <p:spPr>
              <a:xfrm>
                <a:off x="2260119" y="915098"/>
                <a:ext cx="2447197" cy="350874"/>
              </a:xfrm>
              <a:prstGeom prst="rect">
                <a:avLst/>
              </a:prstGeom>
              <a:solidFill>
                <a:srgbClr val="183E6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smtClean="0"/>
                  <a:t>수많은 동창회 인원</a:t>
                </a:r>
                <a:endParaRPr lang="ko-KR" altLang="en-US" sz="1200"/>
              </a:p>
            </p:txBody>
          </p:sp>
        </p:grpSp>
        <p:sp>
          <p:nvSpPr>
            <p:cNvPr id="67" name="도넛 66"/>
            <p:cNvSpPr/>
            <p:nvPr/>
          </p:nvSpPr>
          <p:spPr>
            <a:xfrm>
              <a:off x="3146954" y="2429479"/>
              <a:ext cx="268785" cy="276718"/>
            </a:xfrm>
            <a:prstGeom prst="donut">
              <a:avLst>
                <a:gd name="adj" fmla="val 103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막힌 원호 67"/>
            <p:cNvSpPr/>
            <p:nvPr/>
          </p:nvSpPr>
          <p:spPr>
            <a:xfrm>
              <a:off x="3067063" y="2718750"/>
              <a:ext cx="428567" cy="405585"/>
            </a:xfrm>
            <a:prstGeom prst="blockArc">
              <a:avLst>
                <a:gd name="adj1" fmla="val 10800000"/>
                <a:gd name="adj2" fmla="val 21332694"/>
                <a:gd name="adj3" fmla="val 61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-14411" y="5491344"/>
            <a:ext cx="12192000" cy="10970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각 단체의 회원 목록과 연락처를 쉽게 확인 할 수 있는 어플 필요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10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A8C3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3981" y="695737"/>
            <a:ext cx="3724275" cy="5010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 descr="https://scontent-ssn1-1.xx.fbcdn.net/v/t1.0-0/p600x600/12728974_1047912868606760_1956131816375640993_n.png?_nc_cat=100&amp;ccb=1-3&amp;_nc_sid=730e14&amp;_nc_ohc=oU3ez2RFF6cAX-cJRn7&amp;_nc_ht=scontent-ssn1-1.xx&amp;_nc_tp=30&amp;oh=5761ecb031c3c03d944a20b2b3988340&amp;oe=6071B1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43"/>
            <a:ext cx="4419033" cy="589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55721">
            <a:off x="3908856" y="359013"/>
            <a:ext cx="4173555" cy="5151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모서리가 둥근 직사각형 4"/>
          <p:cNvSpPr/>
          <p:nvPr/>
        </p:nvSpPr>
        <p:spPr>
          <a:xfrm>
            <a:off x="896105" y="5869167"/>
            <a:ext cx="2626822" cy="37369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solidFill>
                  <a:sysClr val="windowText" lastClr="000000"/>
                </a:solidFill>
              </a:rPr>
              <a:t>회비 납부</a:t>
            </a:r>
            <a:endParaRPr lang="ko-KR" altLang="en-US" sz="1400" b="1">
              <a:solidFill>
                <a:sysClr val="windowText" lastClr="000000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682223" y="5869168"/>
            <a:ext cx="2626822" cy="37369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solidFill>
                  <a:sysClr val="windowText" lastClr="000000"/>
                </a:solidFill>
              </a:rPr>
              <a:t>행사 일정</a:t>
            </a:r>
            <a:endParaRPr lang="ko-KR" altLang="en-US" sz="1400" b="1">
              <a:solidFill>
                <a:sysClr val="windowText" lastClr="00000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179435" y="5869167"/>
            <a:ext cx="2626822" cy="37369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solidFill>
                  <a:sysClr val="windowText" lastClr="000000"/>
                </a:solidFill>
              </a:rPr>
              <a:t>행사 앨범</a:t>
            </a:r>
            <a:endParaRPr lang="ko-KR" altLang="en-US" sz="1400" b="1">
              <a:solidFill>
                <a:sysClr val="windowText" lastClr="000000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-1" y="1263122"/>
            <a:ext cx="12192001" cy="3363020"/>
            <a:chOff x="-1" y="1263122"/>
            <a:chExt cx="12192001" cy="3363020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-1" y="1854793"/>
              <a:ext cx="12191999" cy="2195293"/>
            </a:xfrm>
            <a:prstGeom prst="roundRect">
              <a:avLst>
                <a:gd name="adj" fmla="val 0"/>
              </a:avLst>
            </a:prstGeom>
            <a:solidFill>
              <a:srgbClr val="183E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spc="300" smtClean="0">
                  <a:latin typeface="HY울릉도M" panose="02030600000101010101" pitchFamily="18" charset="-127"/>
                  <a:ea typeface="HY울릉도M" panose="02030600000101010101" pitchFamily="18" charset="-127"/>
                </a:rPr>
                <a:t>동창회 관리를 위해 필요한 기능들을 집약해</a:t>
              </a:r>
              <a:endParaRPr lang="en-US" altLang="ko-KR" sz="2400" spc="300" smtClean="0">
                <a:latin typeface="HY울릉도M" panose="02030600000101010101" pitchFamily="18" charset="-127"/>
                <a:ea typeface="HY울릉도M" panose="02030600000101010101" pitchFamily="18" charset="-127"/>
              </a:endParaRPr>
            </a:p>
            <a:p>
              <a:pPr algn="ctr"/>
              <a:r>
                <a:rPr lang="ko-KR" altLang="en-US" sz="2400" spc="300" smtClean="0">
                  <a:latin typeface="HY울릉도M" panose="02030600000101010101" pitchFamily="18" charset="-127"/>
                  <a:ea typeface="HY울릉도M" panose="02030600000101010101" pitchFamily="18" charset="-127"/>
                </a:rPr>
                <a:t>어플에서 쉽게 사용가능</a:t>
              </a:r>
              <a:endParaRPr lang="ko-KR" altLang="en-US" sz="2400" spc="300">
                <a:latin typeface="HY울릉도M" panose="02030600000101010101" pitchFamily="18" charset="-127"/>
                <a:ea typeface="HY울릉도M" panose="02030600000101010101" pitchFamily="18" charset="-127"/>
              </a:endParaRPr>
            </a:p>
          </p:txBody>
        </p:sp>
        <p:sp>
          <p:nvSpPr>
            <p:cNvPr id="15" name="이등변 삼각형 14"/>
            <p:cNvSpPr/>
            <p:nvPr/>
          </p:nvSpPr>
          <p:spPr>
            <a:xfrm flipV="1">
              <a:off x="0" y="4034471"/>
              <a:ext cx="11887200" cy="591671"/>
            </a:xfrm>
            <a:prstGeom prst="triangle">
              <a:avLst>
                <a:gd name="adj" fmla="val 0"/>
              </a:avLst>
            </a:prstGeom>
            <a:solidFill>
              <a:srgbClr val="183E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7" name="이등변 삼각형 16"/>
            <p:cNvSpPr/>
            <p:nvPr/>
          </p:nvSpPr>
          <p:spPr>
            <a:xfrm rot="10800000" flipV="1">
              <a:off x="304800" y="1263122"/>
              <a:ext cx="11887200" cy="591671"/>
            </a:xfrm>
            <a:prstGeom prst="triangle">
              <a:avLst>
                <a:gd name="adj" fmla="val 0"/>
              </a:avLst>
            </a:prstGeom>
            <a:solidFill>
              <a:srgbClr val="183E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250230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 rot="1740000">
            <a:off x="-147600" y="-815667"/>
            <a:ext cx="12791998" cy="9994900"/>
            <a:chOff x="-626756" y="-1336366"/>
            <a:chExt cx="12791998" cy="9994900"/>
          </a:xfrm>
        </p:grpSpPr>
        <p:sp>
          <p:nvSpPr>
            <p:cNvPr id="16" name="직사각형 15"/>
            <p:cNvSpPr/>
            <p:nvPr/>
          </p:nvSpPr>
          <p:spPr>
            <a:xfrm>
              <a:off x="-626756" y="-1336366"/>
              <a:ext cx="5359400" cy="9994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/>
            <p:cNvGrpSpPr/>
            <p:nvPr/>
          </p:nvGrpSpPr>
          <p:grpSpPr>
            <a:xfrm rot="21579321">
              <a:off x="-244925" y="-476247"/>
              <a:ext cx="4804410" cy="9120414"/>
              <a:chOff x="4278630" y="-741680"/>
              <a:chExt cx="4804410" cy="9120414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4278630" y="769620"/>
                <a:ext cx="4453165" cy="7609114"/>
                <a:chOff x="762000" y="1466850"/>
                <a:chExt cx="4453165" cy="7609114"/>
              </a:xfrm>
            </p:grpSpPr>
            <p:sp>
              <p:nvSpPr>
                <p:cNvPr id="3" name="이등변 삼각형 2"/>
                <p:cNvSpPr/>
                <p:nvPr/>
              </p:nvSpPr>
              <p:spPr>
                <a:xfrm>
                  <a:off x="762000" y="1466850"/>
                  <a:ext cx="4453165" cy="3138714"/>
                </a:xfrm>
                <a:prstGeom prst="triangle">
                  <a:avLst>
                    <a:gd name="adj" fmla="val 100000"/>
                  </a:avLst>
                </a:prstGeom>
                <a:solidFill>
                  <a:srgbClr val="F0FAF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" name="직사각형 4"/>
                <p:cNvSpPr/>
                <p:nvPr/>
              </p:nvSpPr>
              <p:spPr>
                <a:xfrm>
                  <a:off x="762000" y="4605563"/>
                  <a:ext cx="4453165" cy="4470401"/>
                </a:xfrm>
                <a:prstGeom prst="rect">
                  <a:avLst/>
                </a:prstGeom>
                <a:solidFill>
                  <a:srgbClr val="F0FAF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" name="직사각형 10"/>
              <p:cNvSpPr/>
              <p:nvPr/>
            </p:nvSpPr>
            <p:spPr>
              <a:xfrm>
                <a:off x="4592320" y="-741680"/>
                <a:ext cx="4490720" cy="7792720"/>
              </a:xfrm>
              <a:prstGeom prst="rect">
                <a:avLst/>
              </a:prstGeom>
              <a:solidFill>
                <a:srgbClr val="BDE7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4592320" y="1358900"/>
                <a:ext cx="4139475" cy="5692140"/>
                <a:chOff x="762000" y="1466850"/>
                <a:chExt cx="4453165" cy="7609114"/>
              </a:xfrm>
              <a:solidFill>
                <a:srgbClr val="B3E4F2"/>
              </a:solidFill>
            </p:grpSpPr>
            <p:sp>
              <p:nvSpPr>
                <p:cNvPr id="13" name="이등변 삼각형 12"/>
                <p:cNvSpPr/>
                <p:nvPr/>
              </p:nvSpPr>
              <p:spPr>
                <a:xfrm>
                  <a:off x="762000" y="1466850"/>
                  <a:ext cx="4453165" cy="3138714"/>
                </a:xfrm>
                <a:prstGeom prst="triangle">
                  <a:avLst>
                    <a:gd name="adj" fmla="val 10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직사각형 13"/>
                <p:cNvSpPr/>
                <p:nvPr/>
              </p:nvSpPr>
              <p:spPr>
                <a:xfrm>
                  <a:off x="762000" y="4605563"/>
                  <a:ext cx="4453165" cy="447040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7" name="직사각형 16"/>
            <p:cNvSpPr/>
            <p:nvPr/>
          </p:nvSpPr>
          <p:spPr>
            <a:xfrm>
              <a:off x="4732644" y="1892301"/>
              <a:ext cx="7432598" cy="6121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1894385" y="1703112"/>
            <a:ext cx="2984500" cy="1958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800" b="1" smtClean="0">
                <a:solidFill>
                  <a:srgbClr val="183E6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13800" b="1">
              <a:solidFill>
                <a:srgbClr val="183E6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56891" y="3548831"/>
            <a:ext cx="3622914" cy="1264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b="1" spc="-150" smtClean="0">
                <a:solidFill>
                  <a:srgbClr val="183E6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PART</a:t>
            </a:r>
            <a:endParaRPr lang="ko-KR" altLang="en-US" sz="6000" b="1" spc="-150">
              <a:solidFill>
                <a:srgbClr val="183E6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 rot="1740000">
            <a:off x="5462598" y="3419659"/>
            <a:ext cx="3657600" cy="23834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과제내용</a:t>
            </a:r>
            <a:endParaRPr lang="ko-KR" altLang="en-US" sz="66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621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직선 연결선 104"/>
          <p:cNvCxnSpPr/>
          <p:nvPr/>
        </p:nvCxnSpPr>
        <p:spPr>
          <a:xfrm flipH="1">
            <a:off x="361950" y="2021489"/>
            <a:ext cx="24003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 flipH="1">
            <a:off x="361950" y="4602764"/>
            <a:ext cx="24003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 flipH="1">
            <a:off x="8801100" y="2021489"/>
            <a:ext cx="27813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 flipH="1">
            <a:off x="8801100" y="4602764"/>
            <a:ext cx="27813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그룹 120"/>
          <p:cNvGrpSpPr/>
          <p:nvPr/>
        </p:nvGrpSpPr>
        <p:grpSpPr>
          <a:xfrm>
            <a:off x="2762250" y="466725"/>
            <a:ext cx="6239709" cy="5705475"/>
            <a:chOff x="2520622" y="209550"/>
            <a:chExt cx="6883400" cy="6294054"/>
          </a:xfrm>
        </p:grpSpPr>
        <p:sp>
          <p:nvSpPr>
            <p:cNvPr id="71" name="타원 70"/>
            <p:cNvSpPr/>
            <p:nvPr/>
          </p:nvSpPr>
          <p:spPr>
            <a:xfrm>
              <a:off x="2520622" y="2021489"/>
              <a:ext cx="2660650" cy="2660650"/>
            </a:xfrm>
            <a:prstGeom prst="ellipse">
              <a:avLst/>
            </a:prstGeom>
            <a:solidFill>
              <a:srgbClr val="00A7D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>
              <a:off x="3438197" y="3842954"/>
              <a:ext cx="2660650" cy="2660650"/>
            </a:xfrm>
            <a:prstGeom prst="ellipse">
              <a:avLst/>
            </a:prstGeom>
            <a:solidFill>
              <a:srgbClr val="00A7D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/>
            <p:cNvSpPr/>
            <p:nvPr/>
          </p:nvSpPr>
          <p:spPr>
            <a:xfrm>
              <a:off x="5825797" y="3842954"/>
              <a:ext cx="2660650" cy="2660650"/>
            </a:xfrm>
            <a:prstGeom prst="ellipse">
              <a:avLst/>
            </a:prstGeom>
            <a:solidFill>
              <a:srgbClr val="00A7D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타원 90"/>
            <p:cNvSpPr/>
            <p:nvPr/>
          </p:nvSpPr>
          <p:spPr>
            <a:xfrm>
              <a:off x="6743372" y="2021489"/>
              <a:ext cx="2660650" cy="2660650"/>
            </a:xfrm>
            <a:prstGeom prst="ellipse">
              <a:avLst/>
            </a:prstGeom>
            <a:solidFill>
              <a:srgbClr val="00A7D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94"/>
            <p:cNvSpPr/>
            <p:nvPr/>
          </p:nvSpPr>
          <p:spPr>
            <a:xfrm>
              <a:off x="5825797" y="209550"/>
              <a:ext cx="2660650" cy="2660650"/>
            </a:xfrm>
            <a:prstGeom prst="ellipse">
              <a:avLst/>
            </a:prstGeom>
            <a:solidFill>
              <a:srgbClr val="00A7D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3958570" y="4997077"/>
              <a:ext cx="1552575" cy="758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smtClean="0"/>
                <a:t>행사앨범</a:t>
              </a:r>
              <a:endParaRPr lang="ko-KR" altLang="en-US" sz="2400" b="1"/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2762250" y="2972400"/>
              <a:ext cx="1552575" cy="758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smtClean="0"/>
                <a:t>단체소개</a:t>
              </a:r>
              <a:endParaRPr lang="ko-KR" altLang="en-US" sz="2400" b="1"/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6341828" y="1047791"/>
              <a:ext cx="1552575" cy="758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smtClean="0"/>
                <a:t>공지사항</a:t>
              </a:r>
              <a:endParaRPr lang="ko-KR" altLang="en-US" sz="2400" b="1"/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6341828" y="4997077"/>
              <a:ext cx="1552575" cy="758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smtClean="0"/>
                <a:t>단체일정</a:t>
              </a:r>
              <a:endParaRPr lang="ko-KR" altLang="en-US" sz="2400" b="1"/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7402976" y="2972400"/>
              <a:ext cx="1552575" cy="758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smtClean="0"/>
                <a:t>게시판</a:t>
              </a:r>
              <a:endParaRPr lang="ko-KR" altLang="en-US" sz="2400" b="1"/>
            </a:p>
          </p:txBody>
        </p:sp>
        <p:sp>
          <p:nvSpPr>
            <p:cNvPr id="53" name="타원 52"/>
            <p:cNvSpPr/>
            <p:nvPr/>
          </p:nvSpPr>
          <p:spPr>
            <a:xfrm>
              <a:off x="3438197" y="209550"/>
              <a:ext cx="2660650" cy="2660650"/>
            </a:xfrm>
            <a:prstGeom prst="ellipse">
              <a:avLst/>
            </a:prstGeom>
            <a:solidFill>
              <a:srgbClr val="ED7D3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3958570" y="1047791"/>
              <a:ext cx="1552575" cy="758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smtClean="0"/>
                <a:t>회원정보</a:t>
              </a:r>
              <a:endParaRPr lang="ko-KR" altLang="en-US" sz="2400" b="1"/>
            </a:p>
          </p:txBody>
        </p:sp>
        <p:sp>
          <p:nvSpPr>
            <p:cNvPr id="103" name="타원 102"/>
            <p:cNvSpPr/>
            <p:nvPr/>
          </p:nvSpPr>
          <p:spPr>
            <a:xfrm>
              <a:off x="4556453" y="1946151"/>
              <a:ext cx="2836998" cy="2836998"/>
            </a:xfrm>
            <a:prstGeom prst="ellipse">
              <a:avLst/>
            </a:prstGeom>
            <a:solidFill>
              <a:srgbClr val="183E63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smtClean="0">
                  <a:ea typeface="HY견고딕" panose="02030600000101010101" pitchFamily="18" charset="-127"/>
                </a:rPr>
                <a:t>메인 기능</a:t>
              </a:r>
              <a:endParaRPr lang="ko-KR" altLang="en-US" sz="2400">
                <a:ea typeface="HY견고딕" panose="02030600000101010101" pitchFamily="18" charset="-127"/>
              </a:endParaRPr>
            </a:p>
          </p:txBody>
        </p:sp>
      </p:grpSp>
      <p:sp>
        <p:nvSpPr>
          <p:cNvPr id="122" name="직사각형 121"/>
          <p:cNvSpPr/>
          <p:nvPr/>
        </p:nvSpPr>
        <p:spPr>
          <a:xfrm>
            <a:off x="361950" y="365044"/>
            <a:ext cx="3011809" cy="1549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회원정보</a:t>
            </a:r>
            <a:endParaRPr lang="en-US" altLang="ko-KR" sz="12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어플의 메인 기능</a:t>
            </a:r>
            <a:endParaRPr lang="en-US" altLang="ko-KR" sz="12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회원들의 정보목록 출력</a:t>
            </a:r>
            <a:endParaRPr lang="en-US" altLang="ko-KR" sz="12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연락처를 통해 전화를 걸 수도 있고 쪽지를 보내거나 방명록 작성 가능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393482" y="2340307"/>
            <a:ext cx="2209751" cy="1972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단체소개</a:t>
            </a:r>
            <a:endParaRPr lang="en-US" altLang="ko-KR" sz="12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해당 동문회 및 단체의 정보를 간단하게 한 페이지로 보여주는 기능</a:t>
            </a:r>
            <a:endParaRPr lang="en-US" altLang="ko-KR" sz="12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관리자가 해당 페이지 편집 기능을 사용하여 작성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361950" y="4806554"/>
            <a:ext cx="3011809" cy="1549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행사앨범</a:t>
            </a:r>
            <a:endParaRPr lang="en-US" altLang="ko-KR" sz="12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해당 단체의 활동을 기록한 사진들을 목록으로 출력</a:t>
            </a:r>
            <a:endParaRPr lang="en-US" altLang="ko-KR" sz="12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각 사진에 날짜</a:t>
            </a: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장소</a:t>
            </a: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제목</a:t>
            </a: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참여 인원 목록 등의 정보를 기록할 수 있음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8736334" y="365044"/>
            <a:ext cx="2846065" cy="1549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공지사항</a:t>
            </a:r>
            <a:endParaRPr lang="en-US" altLang="ko-KR" sz="12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단체의 공지사항을 목록으로 보여주는 기능</a:t>
            </a:r>
            <a:endParaRPr lang="en-US" altLang="ko-KR" sz="12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공지사항이 새로 작성되면 알람을 보내줌</a:t>
            </a:r>
            <a:endParaRPr lang="en-US" altLang="ko-KR" sz="12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회의를 위한 투표도 작성 가능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9086874" y="2340307"/>
            <a:ext cx="2209751" cy="1972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게시판</a:t>
            </a:r>
            <a:endParaRPr lang="en-US" altLang="ko-KR" sz="12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사용자들이 편하게 사용할 수 있는 게시판 기능</a:t>
            </a:r>
            <a:endParaRPr lang="en-US" altLang="ko-KR" sz="12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8736334" y="4803298"/>
            <a:ext cx="2846065" cy="1549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단체일정</a:t>
            </a:r>
            <a:endParaRPr lang="en-US" altLang="ko-KR" sz="12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달력에 단체 일정을 표시해서 관리 가능</a:t>
            </a:r>
            <a:endParaRPr lang="en-US" altLang="ko-KR" sz="12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해당 일정에 맞춰 알람 기능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68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/>
      <p:bldP spid="123" grpId="0"/>
      <p:bldP spid="125" grpId="0"/>
      <p:bldP spid="126" grpId="0"/>
      <p:bldP spid="133" grpId="0"/>
      <p:bldP spid="134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1583</TotalTime>
  <Words>665</Words>
  <Application>Microsoft Office PowerPoint</Application>
  <PresentationFormat>와이드스크린</PresentationFormat>
  <Paragraphs>319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HY견고딕</vt:lpstr>
      <vt:lpstr>HY울릉도M</vt:lpstr>
      <vt:lpstr>HY헤드라인M</vt:lpstr>
      <vt:lpstr>맑은 고딕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55</cp:revision>
  <dcterms:created xsi:type="dcterms:W3CDTF">2021-03-12T14:22:52Z</dcterms:created>
  <dcterms:modified xsi:type="dcterms:W3CDTF">2021-04-04T13:05:45Z</dcterms:modified>
</cp:coreProperties>
</file>